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tags/tag8.xml" ContentType="application/vnd.openxmlformats-officedocument.presentationml.tags+xml"/>
  <Override PartName="/ppt/tags/tag140.xml" ContentType="application/vnd.openxmlformats-officedocument.presentationml.tag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notesSlides/notesSlide27.xml" ContentType="application/vnd.openxmlformats-officedocument.presentationml.notesSlide+xml"/>
  <Override PartName="/ppt/tags/tag96.xml" ContentType="application/vnd.openxmlformats-officedocument.presentationml.tags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30.xml" ContentType="application/vnd.openxmlformats-officedocument.presentationml.notesSlide+xml"/>
  <Override PartName="/ppt/tags/tag109.xml" ContentType="application/vnd.openxmlformats-officedocument.presentationml.tag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Default Extension="xlsx" ContentType="application/vnd.openxmlformats-officedocument.spreadsheetml.sheet"/>
  <Override PartName="/ppt/tags/tag145.xml" ContentType="application/vnd.openxmlformats-officedocument.presentationml.tags+xml"/>
  <Override PartName="/ppt/charts/chart3.xml" ContentType="application/vnd.openxmlformats-officedocument.drawingml.chart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tags/tag68.xml" ContentType="application/vnd.openxmlformats-officedocument.presentationml.tags+xml"/>
  <Override PartName="/ppt/notesSlides/notesSlide46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tags/tag57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slides/slide108.xml" ContentType="application/vnd.openxmlformats-officedocument.presentationml.slide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tags/tag131.xml" ContentType="application/vnd.openxmlformats-officedocument.presentationml.tag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87.xml" ContentType="application/vnd.openxmlformats-officedocument.presentationml.tags+xml"/>
  <Override PartName="/ppt/notesSlides/notesSlide65.xml" ContentType="application/vnd.openxmlformats-officedocument.presentationml.notesSlide+xml"/>
  <Default Extension="wmf" ContentType="image/x-wmf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notesSlides/notesSlide32.xml" ContentType="application/vnd.openxmlformats-officedocument.presentationml.notesSlide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tags/tag147.xml" ContentType="application/vnd.openxmlformats-officedocument.presentationml.tags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136.xml" ContentType="application/vnd.openxmlformats-officedocument.presentationml.tags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notesSlides/notesSlide59.xml" ContentType="application/vnd.openxmlformats-officedocument.presentationml.notesSlide+xml"/>
  <Override PartName="/ppt/tags/tag150.xml" ContentType="application/vnd.openxmlformats-officedocument.presentationml.tags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ags/tag59.xml" ContentType="application/vnd.openxmlformats-officedocument.presentationml.tags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notesSlides/notesSlide26.xml" ContentType="application/vnd.openxmlformats-officedocument.presentationml.notesSlide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notesSlides/notesSlide51.xml" ContentType="application/vnd.openxmlformats-officedocument.presentationml.notesSlide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notesSlides/notesSlide40.xml" ContentType="application/vnd.openxmlformats-officedocument.presentationml.notesSlide+xml"/>
  <Override PartName="/ppt/tags/tag119.xml" ContentType="application/vnd.openxmlformats-officedocument.presentationml.tags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slides/slide87.xml" ContentType="application/vnd.openxmlformats-officedocument.presentationml.slide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charts/chart2.xml" ContentType="application/vnd.openxmlformats-officedocument.drawingml.char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tags/tag122.xml" ContentType="application/vnd.openxmlformats-officedocument.presentationml.tags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notesSlides/notesSlide45.xml" ContentType="application/vnd.openxmlformats-officedocument.presentationml.notesSlide+xml"/>
  <Override PartName="/ppt/tags/tag100.xml" ContentType="application/vnd.openxmlformats-officedocument.presentationml.tags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tags/tag56.xml" ContentType="application/vnd.openxmlformats-officedocument.presentationml.tags+xml"/>
  <Override PartName="/ppt/notesSlides/notesSlide34.xml" ContentType="application/vnd.openxmlformats-officedocument.presentationml.notesSlide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notesSlides/notesSlide70.xml" ContentType="application/vnd.openxmlformats-officedocument.presentationml.notesSlide+xml"/>
  <Override PartName="/ppt/tags/tag149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tags/tag130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28.xml" ContentType="application/vnd.openxmlformats-officedocument.presentationml.notesSlide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3.xml" ContentType="application/vnd.openxmlformats-officedocument.presentationml.tags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slides/slide89.xml" ContentType="application/vnd.openxmlformats-officedocument.presentationml.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charts/chart4.xml" ContentType="application/vnd.openxmlformats-officedocument.drawingml.chart+xml"/>
  <Override PartName="/ppt/tags/tag146.xml" ContentType="application/vnd.openxmlformats-officedocument.presentationml.tags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notesSlides/notesSlide47.xml" ContentType="application/vnd.openxmlformats-officedocument.presentationml.notesSlide+xml"/>
  <Override PartName="/ppt/tags/tag102.xml" ContentType="application/vnd.openxmlformats-officedocument.presentationml.tags+xml"/>
  <Override PartName="/ppt/notesSlides/notesSlide58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tags/tag58.xml" ContentType="application/vnd.openxmlformats-officedocument.presentationml.tags+xml"/>
  <Override PartName="/ppt/notesSlides/notesSlide36.xml" ContentType="application/vnd.openxmlformats-officedocument.presentationml.notesSlide+xml"/>
  <Override PartName="/ppt/tags/tag69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tags/tag94.xml" ContentType="application/vnd.openxmlformats-officedocument.presentationml.tags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notesSlides/notesSlide61.xml" ContentType="application/vnd.openxmlformats-officedocument.presentationml.notesSlide+xml"/>
  <Override PartName="/ppt/commentAuthors.xml" ContentType="application/vnd.openxmlformats-officedocument.presentationml.commentAuthor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notesSlides/notesSlide50.xml" ContentType="application/vnd.openxmlformats-officedocument.presentationml.notesSlide+xml"/>
  <Override PartName="/ppt/comments/comment2.xml" ContentType="application/vnd.openxmlformats-officedocument.presentationml.comment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slides/slide109.xml" ContentType="application/vnd.openxmlformats-officedocument.presentationml.slide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143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ags/tag132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rawings/drawing1.xml" ContentType="application/vnd.openxmlformats-officedocument.drawingml.chartshapes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53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notesSlides/notesSlide55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tags/tag55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charts/chart6.xml" ContentType="application/vnd.openxmlformats-officedocument.drawingml.chart+xml"/>
  <Override PartName="/ppt/tags/tag148.xml" ContentType="application/vnd.openxmlformats-officedocument.presentationml.tags+xml"/>
  <Override PartName="/ppt/slides/slide117.xml" ContentType="application/vnd.openxmlformats-officedocument.presentationml.slide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4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9" r:id="rId1"/>
  </p:sldMasterIdLst>
  <p:notesMasterIdLst>
    <p:notesMasterId r:id="rId119"/>
  </p:notesMasterIdLst>
  <p:sldIdLst>
    <p:sldId id="256" r:id="rId2"/>
    <p:sldId id="565" r:id="rId3"/>
    <p:sldId id="507" r:id="rId4"/>
    <p:sldId id="566" r:id="rId5"/>
    <p:sldId id="637" r:id="rId6"/>
    <p:sldId id="538" r:id="rId7"/>
    <p:sldId id="504" r:id="rId8"/>
    <p:sldId id="537" r:id="rId9"/>
    <p:sldId id="567" r:id="rId10"/>
    <p:sldId id="613" r:id="rId11"/>
    <p:sldId id="540" r:id="rId12"/>
    <p:sldId id="568" r:id="rId13"/>
    <p:sldId id="570" r:id="rId14"/>
    <p:sldId id="571" r:id="rId15"/>
    <p:sldId id="572" r:id="rId16"/>
    <p:sldId id="575" r:id="rId17"/>
    <p:sldId id="576" r:id="rId18"/>
    <p:sldId id="642" r:id="rId19"/>
    <p:sldId id="577" r:id="rId20"/>
    <p:sldId id="578" r:id="rId21"/>
    <p:sldId id="579" r:id="rId22"/>
    <p:sldId id="580" r:id="rId23"/>
    <p:sldId id="581" r:id="rId24"/>
    <p:sldId id="542" r:id="rId25"/>
    <p:sldId id="582" r:id="rId26"/>
    <p:sldId id="638" r:id="rId27"/>
    <p:sldId id="583" r:id="rId28"/>
    <p:sldId id="569" r:id="rId29"/>
    <p:sldId id="564" r:id="rId30"/>
    <p:sldId id="587" r:id="rId31"/>
    <p:sldId id="589" r:id="rId32"/>
    <p:sldId id="590" r:id="rId33"/>
    <p:sldId id="591" r:id="rId34"/>
    <p:sldId id="592" r:id="rId35"/>
    <p:sldId id="639" r:id="rId36"/>
    <p:sldId id="640" r:id="rId37"/>
    <p:sldId id="614" r:id="rId38"/>
    <p:sldId id="607" r:id="rId39"/>
    <p:sldId id="616" r:id="rId40"/>
    <p:sldId id="608" r:id="rId41"/>
    <p:sldId id="618" r:id="rId42"/>
    <p:sldId id="619" r:id="rId43"/>
    <p:sldId id="621" r:id="rId44"/>
    <p:sldId id="622" r:id="rId45"/>
    <p:sldId id="623" r:id="rId46"/>
    <p:sldId id="625" r:id="rId47"/>
    <p:sldId id="610" r:id="rId48"/>
    <p:sldId id="595" r:id="rId49"/>
    <p:sldId id="627" r:id="rId50"/>
    <p:sldId id="596" r:id="rId51"/>
    <p:sldId id="597" r:id="rId52"/>
    <p:sldId id="598" r:id="rId53"/>
    <p:sldId id="599" r:id="rId54"/>
    <p:sldId id="547" r:id="rId55"/>
    <p:sldId id="548" r:id="rId56"/>
    <p:sldId id="549" r:id="rId57"/>
    <p:sldId id="550" r:id="rId58"/>
    <p:sldId id="551" r:id="rId59"/>
    <p:sldId id="552" r:id="rId60"/>
    <p:sldId id="553" r:id="rId61"/>
    <p:sldId id="624" r:id="rId62"/>
    <p:sldId id="628" r:id="rId63"/>
    <p:sldId id="629" r:id="rId64"/>
    <p:sldId id="600" r:id="rId65"/>
    <p:sldId id="601" r:id="rId66"/>
    <p:sldId id="602" r:id="rId67"/>
    <p:sldId id="603" r:id="rId68"/>
    <p:sldId id="604" r:id="rId69"/>
    <p:sldId id="605" r:id="rId70"/>
    <p:sldId id="626" r:id="rId71"/>
    <p:sldId id="679" r:id="rId72"/>
    <p:sldId id="643" r:id="rId73"/>
    <p:sldId id="644" r:id="rId74"/>
    <p:sldId id="645" r:id="rId75"/>
    <p:sldId id="646" r:id="rId76"/>
    <p:sldId id="647" r:id="rId77"/>
    <p:sldId id="648" r:id="rId78"/>
    <p:sldId id="649" r:id="rId79"/>
    <p:sldId id="650" r:id="rId80"/>
    <p:sldId id="682" r:id="rId81"/>
    <p:sldId id="683" r:id="rId82"/>
    <p:sldId id="684" r:id="rId83"/>
    <p:sldId id="651" r:id="rId84"/>
    <p:sldId id="652" r:id="rId85"/>
    <p:sldId id="653" r:id="rId86"/>
    <p:sldId id="654" r:id="rId87"/>
    <p:sldId id="655" r:id="rId88"/>
    <p:sldId id="656" r:id="rId89"/>
    <p:sldId id="657" r:id="rId90"/>
    <p:sldId id="658" r:id="rId91"/>
    <p:sldId id="659" r:id="rId92"/>
    <p:sldId id="660" r:id="rId93"/>
    <p:sldId id="661" r:id="rId94"/>
    <p:sldId id="662" r:id="rId95"/>
    <p:sldId id="663" r:id="rId96"/>
    <p:sldId id="664" r:id="rId97"/>
    <p:sldId id="665" r:id="rId98"/>
    <p:sldId id="666" r:id="rId99"/>
    <p:sldId id="667" r:id="rId100"/>
    <p:sldId id="668" r:id="rId101"/>
    <p:sldId id="669" r:id="rId102"/>
    <p:sldId id="670" r:id="rId103"/>
    <p:sldId id="671" r:id="rId104"/>
    <p:sldId id="672" r:id="rId105"/>
    <p:sldId id="673" r:id="rId106"/>
    <p:sldId id="674" r:id="rId107"/>
    <p:sldId id="675" r:id="rId108"/>
    <p:sldId id="676" r:id="rId109"/>
    <p:sldId id="677" r:id="rId110"/>
    <p:sldId id="678" r:id="rId111"/>
    <p:sldId id="631" r:id="rId112"/>
    <p:sldId id="634" r:id="rId113"/>
    <p:sldId id="636" r:id="rId114"/>
    <p:sldId id="562" r:id="rId115"/>
    <p:sldId id="680" r:id="rId116"/>
    <p:sldId id="681" r:id="rId117"/>
    <p:sldId id="563" r:id="rId118"/>
  </p:sldIdLst>
  <p:sldSz cx="13004800" cy="9753600"/>
  <p:notesSz cx="6858000" cy="9144000"/>
  <p:embeddedFontLst>
    <p:embeddedFont>
      <p:font typeface="Arial Narrow" pitchFamily="34" charset="0"/>
      <p:regular r:id="rId120"/>
      <p:bold r:id="rId121"/>
      <p:italic r:id="rId122"/>
      <p:boldItalic r:id="rId123"/>
    </p:embeddedFont>
    <p:embeddedFont>
      <p:font typeface="CMMI10" pitchFamily="34" charset="0"/>
      <p:regular r:id="rId124"/>
    </p:embeddedFont>
    <p:embeddedFont>
      <p:font typeface="CMSY10" pitchFamily="34" charset="0"/>
      <p:regular r:id="rId125"/>
    </p:embeddedFont>
    <p:embeddedFont>
      <p:font typeface="CMEX10" pitchFamily="34" charset="0"/>
      <p:regular r:id="rId126"/>
    </p:embeddedFont>
    <p:embeddedFont>
      <p:font typeface="MSBM10" pitchFamily="34" charset="0"/>
      <p:regular r:id="rId127"/>
    </p:embeddedFont>
    <p:embeddedFont>
      <p:font typeface="CMMI7" pitchFamily="34" charset="0"/>
      <p:regular r:id="rId128"/>
    </p:embeddedFont>
    <p:embeddedFont>
      <p:font typeface="CMMI5" pitchFamily="34" charset="0"/>
      <p:regular r:id="rId129"/>
    </p:embeddedFont>
    <p:embeddedFont>
      <p:font typeface="CMR10" pitchFamily="34" charset="0"/>
      <p:regular r:id="rId130"/>
    </p:embeddedFont>
    <p:embeddedFont>
      <p:font typeface="CMSY10ORIG" pitchFamily="34" charset="0"/>
      <p:regular r:id="rId131"/>
    </p:embeddedFont>
    <p:embeddedFont>
      <p:font typeface="CMBX10" pitchFamily="34" charset="0"/>
      <p:regular r:id="rId132"/>
    </p:embeddedFont>
    <p:embeddedFont>
      <p:font typeface="Tahoma" pitchFamily="34" charset="0"/>
      <p:regular r:id="rId133"/>
      <p:bold r:id="rId134"/>
    </p:embeddedFont>
  </p:embeddedFontLst>
  <p:custDataLst>
    <p:tags r:id="rId135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 Narrow" pitchFamily="34" charset="0"/>
        <a:ea typeface="ヒラギノ角ゴ Pro W3" pitchFamily="-80" charset="-128"/>
        <a:cs typeface="+mn-cs"/>
        <a:sym typeface="Arial Narrow" pitchFamily="34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 Narrow" pitchFamily="34" charset="0"/>
        <a:ea typeface="ヒラギノ角ゴ Pro W3" pitchFamily="-80" charset="-128"/>
        <a:cs typeface="+mn-cs"/>
        <a:sym typeface="Arial Narrow" pitchFamily="34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 Narrow" pitchFamily="34" charset="0"/>
        <a:ea typeface="ヒラギノ角ゴ Pro W3" pitchFamily="-80" charset="-128"/>
        <a:cs typeface="+mn-cs"/>
        <a:sym typeface="Arial Narrow" pitchFamily="34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 Narrow" pitchFamily="34" charset="0"/>
        <a:ea typeface="ヒラギノ角ゴ Pro W3" pitchFamily="-80" charset="-128"/>
        <a:cs typeface="+mn-cs"/>
        <a:sym typeface="Arial Narrow" pitchFamily="34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Arial Narrow" pitchFamily="34" charset="0"/>
        <a:ea typeface="ヒラギノ角ゴ Pro W3" pitchFamily="-80" charset="-128"/>
        <a:cs typeface="+mn-cs"/>
        <a:sym typeface="Arial Narrow" pitchFamily="34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Arial Narrow" pitchFamily="34" charset="0"/>
        <a:ea typeface="ヒラギノ角ゴ Pro W3" pitchFamily="-80" charset="-128"/>
        <a:cs typeface="+mn-cs"/>
        <a:sym typeface="Arial Narrow" pitchFamily="34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Arial Narrow" pitchFamily="34" charset="0"/>
        <a:ea typeface="ヒラギノ角ゴ Pro W3" pitchFamily="-80" charset="-128"/>
        <a:cs typeface="+mn-cs"/>
        <a:sym typeface="Arial Narrow" pitchFamily="34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Arial Narrow" pitchFamily="34" charset="0"/>
        <a:ea typeface="ヒラギノ角ゴ Pro W3" pitchFamily="-80" charset="-128"/>
        <a:cs typeface="+mn-cs"/>
        <a:sym typeface="Arial Narrow" pitchFamily="34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Arial Narrow" pitchFamily="34" charset="0"/>
        <a:ea typeface="ヒラギノ角ゴ Pro W3" pitchFamily="-80" charset="-128"/>
        <a:cs typeface="+mn-cs"/>
        <a:sym typeface="Arial Narrow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n" initials="J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8"/>
    <a:srgbClr val="9600C8"/>
    <a:srgbClr val="9600E1"/>
    <a:srgbClr val="C80000"/>
    <a:srgbClr val="008000"/>
    <a:srgbClr val="2121FF"/>
    <a:srgbClr val="640096"/>
    <a:srgbClr val="BAB030"/>
    <a:srgbClr val="006400"/>
    <a:srgbClr val="4F4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92886" autoAdjust="0"/>
  </p:normalViewPr>
  <p:slideViewPr>
    <p:cSldViewPr>
      <p:cViewPr varScale="1">
        <p:scale>
          <a:sx n="59" d="100"/>
          <a:sy n="59" d="100"/>
        </p:scale>
        <p:origin x="-948" y="-78"/>
      </p:cViewPr>
      <p:guideLst>
        <p:guide orient="horz" pos="3049"/>
        <p:guide pos="4073"/>
      </p:guideLst>
    </p:cSldViewPr>
  </p:slideViewPr>
  <p:outlineViewPr>
    <p:cViewPr>
      <p:scale>
        <a:sx n="33" d="100"/>
        <a:sy n="33" d="100"/>
      </p:scale>
      <p:origin x="0" y="5964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16236"/>
    </p:cViewPr>
  </p:sorterViewPr>
  <p:notesViewPr>
    <p:cSldViewPr>
      <p:cViewPr varScale="1">
        <p:scale>
          <a:sx n="68" d="100"/>
          <a:sy n="68" d="100"/>
        </p:scale>
        <p:origin x="-2808" y="-120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4.fntdata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128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5.fntdata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5.fntdata"/><Relationship Id="rId129" Type="http://schemas.openxmlformats.org/officeDocument/2006/relationships/font" Target="fonts/font10.fntdata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13.fntdata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2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130" Type="http://schemas.openxmlformats.org/officeDocument/2006/relationships/font" Target="fonts/font11.fntdata"/><Relationship Id="rId13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2.fntdata"/><Relationship Id="rId136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0432852386237514"/>
          <c:y val="5.3833605220228536E-2"/>
          <c:w val="0.85793562708102244"/>
          <c:h val="0.78955954323001631"/>
        </c:manualLayout>
      </c:layout>
      <c:scatterChart>
        <c:scatterStyle val="lineMarker"/>
        <c:ser>
          <c:idx val="0"/>
          <c:order val="0"/>
          <c:spPr>
            <a:ln w="27476">
              <a:noFill/>
            </a:ln>
          </c:spPr>
          <c:marker>
            <c:symbol val="circle"/>
            <c:size val="19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trendline>
            <c:spPr>
              <a:ln w="48846">
                <a:solidFill>
                  <a:srgbClr val="000000"/>
                </a:solidFill>
                <a:prstDash val="solid"/>
              </a:ln>
            </c:spPr>
            <c:trendlineType val="linear"/>
          </c:trendline>
          <c:xVal>
            <c:numRef>
              <c:f>Sheet2!$B$5:$B$10</c:f>
              <c:numCache>
                <c:formatCode>General</c:formatCode>
                <c:ptCount val="6"/>
                <c:pt idx="0">
                  <c:v>81.400000000000006</c:v>
                </c:pt>
                <c:pt idx="1">
                  <c:v>95.3</c:v>
                </c:pt>
                <c:pt idx="2">
                  <c:v>95.3</c:v>
                </c:pt>
                <c:pt idx="3">
                  <c:v>88</c:v>
                </c:pt>
                <c:pt idx="4">
                  <c:v>90.5</c:v>
                </c:pt>
                <c:pt idx="5">
                  <c:v>65.900000000000006</c:v>
                </c:pt>
              </c:numCache>
            </c:numRef>
          </c:xVal>
          <c:yVal>
            <c:numRef>
              <c:f>Sheet2!$C$5:$C$10</c:f>
              <c:numCache>
                <c:formatCode>General</c:formatCode>
                <c:ptCount val="6"/>
                <c:pt idx="0">
                  <c:v>6.4</c:v>
                </c:pt>
                <c:pt idx="1">
                  <c:v>11.5</c:v>
                </c:pt>
                <c:pt idx="2">
                  <c:v>11.450000000000006</c:v>
                </c:pt>
                <c:pt idx="3">
                  <c:v>9</c:v>
                </c:pt>
                <c:pt idx="4">
                  <c:v>11.5</c:v>
                </c:pt>
                <c:pt idx="5">
                  <c:v>2.7</c:v>
                </c:pt>
              </c:numCache>
            </c:numRef>
          </c:yVal>
        </c:ser>
        <c:axId val="160953088"/>
        <c:axId val="160955008"/>
      </c:scatterChart>
      <c:valAx>
        <c:axId val="160953088"/>
        <c:scaling>
          <c:orientation val="minMax"/>
          <c:max val="100"/>
          <c:min val="60"/>
        </c:scaling>
        <c:axPos val="b"/>
        <c:numFmt formatCode="General" sourceLinked="1"/>
        <c:tickLblPos val="nextTo"/>
        <c:spPr>
          <a:ln w="305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2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60955008"/>
        <c:crosses val="autoZero"/>
        <c:crossBetween val="midCat"/>
        <c:majorUnit val="10"/>
        <c:minorUnit val="1"/>
      </c:valAx>
      <c:valAx>
        <c:axId val="160955008"/>
        <c:scaling>
          <c:orientation val="minMax"/>
          <c:max val="12"/>
          <c:min val="0"/>
        </c:scaling>
        <c:axPos val="l"/>
        <c:majorGridlines>
          <c:spPr>
            <a:ln w="3053">
              <a:solidFill>
                <a:srgbClr val="000000"/>
              </a:solidFill>
              <a:prstDash val="solid"/>
            </a:ln>
          </c:spPr>
        </c:majorGridlines>
        <c:numFmt formatCode="General" sourceLinked="1"/>
        <c:tickLblPos val="nextTo"/>
        <c:spPr>
          <a:ln w="305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2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60953088"/>
        <c:crossesAt val="60"/>
        <c:crossBetween val="midCat"/>
        <c:majorUnit val="3"/>
        <c:minorUnit val="0.4"/>
      </c:valAx>
      <c:spPr>
        <a:solidFill>
          <a:srgbClr val="FFFFFF"/>
        </a:solidFill>
        <a:ln w="12211">
          <a:solidFill>
            <a:srgbClr val="FFFFFF"/>
          </a:solidFill>
          <a:prstDash val="solid"/>
        </a:ln>
      </c:spPr>
    </c:plotArea>
    <c:plotVisOnly val="1"/>
    <c:dispBlanksAs val="gap"/>
  </c:chart>
  <c:spPr>
    <a:solidFill>
      <a:srgbClr val="FFFFFF"/>
    </a:solidFill>
    <a:ln>
      <a:noFill/>
    </a:ln>
  </c:spPr>
  <c:txPr>
    <a:bodyPr/>
    <a:lstStyle/>
    <a:p>
      <a:pPr>
        <a:defRPr sz="962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9.2623361833627266E-2"/>
          <c:y val="3.9609291322380002E-2"/>
          <c:w val="0.89050666248848287"/>
          <c:h val="0.83330424336093545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In-domain (Kitchen)</c:v>
                </c:pt>
              </c:strCache>
            </c:strRef>
          </c:tx>
          <c:spPr>
            <a:solidFill>
              <a:srgbClr val="FFC000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Supervised Logit</c:v>
                </c:pt>
              </c:strCache>
            </c:strRef>
          </c:tx>
          <c:spPr>
            <a:solidFill>
              <a:srgbClr val="42764B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Correspondence</c:v>
                </c:pt>
              </c:strCache>
            </c:strRef>
          </c:tx>
          <c:spPr>
            <a:solidFill>
              <a:srgbClr val="9600E1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</c:ser>
        <c:axId val="165414400"/>
        <c:axId val="165415936"/>
      </c:barChart>
      <c:catAx>
        <c:axId val="165414400"/>
        <c:scaling>
          <c:orientation val="minMax"/>
        </c:scaling>
        <c:axPos val="b"/>
        <c:tickLblPos val="nextTo"/>
        <c:txPr>
          <a:bodyPr/>
          <a:lstStyle/>
          <a:p>
            <a:pPr>
              <a:defRPr sz="2800">
                <a:solidFill>
                  <a:srgbClr val="0000D0"/>
                </a:solidFill>
              </a:defRPr>
            </a:pPr>
            <a:endParaRPr lang="en-US"/>
          </a:p>
        </c:txPr>
        <c:crossAx val="165415936"/>
        <c:crosses val="autoZero"/>
        <c:auto val="1"/>
        <c:lblAlgn val="ctr"/>
        <c:lblOffset val="100"/>
      </c:catAx>
      <c:valAx>
        <c:axId val="165415936"/>
        <c:scaling>
          <c:orientation val="minMax"/>
          <c:max val="88"/>
          <c:min val="72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165414400"/>
        <c:crosses val="autoZero"/>
        <c:crossBetween val="between"/>
        <c:majorUnit val="4"/>
        <c:minorUnit val="0.4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9.2623361833627266E-2"/>
          <c:y val="3.9609291322380002E-2"/>
          <c:w val="0.89050666248848065"/>
          <c:h val="0.83330424336093545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In Domain (Kitchen)</c:v>
                </c:pt>
              </c:strCache>
            </c:strRef>
          </c:tx>
          <c:spPr>
            <a:solidFill>
              <a:srgbClr val="FFC000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87.7</c:v>
                </c:pt>
                <c:pt idx="1">
                  <c:v>87.7</c:v>
                </c:pt>
                <c:pt idx="2">
                  <c:v>87.7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Supervised Logit</c:v>
                </c:pt>
              </c:strCache>
            </c:strRef>
          </c:tx>
          <c:spPr>
            <a:solidFill>
              <a:srgbClr val="42764B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Correspondence</c:v>
                </c:pt>
              </c:strCache>
            </c:strRef>
          </c:tx>
          <c:spPr>
            <a:solidFill>
              <a:srgbClr val="9600E1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</c:ser>
        <c:axId val="165781504"/>
        <c:axId val="165783040"/>
      </c:barChart>
      <c:catAx>
        <c:axId val="165781504"/>
        <c:scaling>
          <c:orientation val="minMax"/>
        </c:scaling>
        <c:axPos val="b"/>
        <c:tickLblPos val="nextTo"/>
        <c:txPr>
          <a:bodyPr/>
          <a:lstStyle/>
          <a:p>
            <a:pPr>
              <a:defRPr sz="2800">
                <a:solidFill>
                  <a:srgbClr val="0000D0"/>
                </a:solidFill>
              </a:defRPr>
            </a:pPr>
            <a:endParaRPr lang="en-US"/>
          </a:p>
        </c:txPr>
        <c:crossAx val="165783040"/>
        <c:crosses val="autoZero"/>
        <c:auto val="1"/>
        <c:lblAlgn val="ctr"/>
        <c:lblOffset val="100"/>
      </c:catAx>
      <c:valAx>
        <c:axId val="165783040"/>
        <c:scaling>
          <c:orientation val="minMax"/>
          <c:max val="88"/>
          <c:min val="72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165781504"/>
        <c:crosses val="autoZero"/>
        <c:crossBetween val="between"/>
        <c:majorUnit val="4"/>
        <c:minorUnit val="0.4"/>
      </c:valAx>
    </c:plotArea>
    <c:legend>
      <c:legendPos val="r"/>
      <c:legendEntry>
        <c:idx val="1"/>
        <c:delete val="1"/>
      </c:legendEntry>
      <c:legendEntry>
        <c:idx val="2"/>
        <c:delete val="1"/>
      </c:legendEntry>
      <c:layout>
        <c:manualLayout>
          <c:xMode val="edge"/>
          <c:yMode val="edge"/>
          <c:x val="0.68646792436280557"/>
          <c:y val="0.60494573942935204"/>
          <c:w val="0.29572218987585236"/>
          <c:h val="8.6821354260348607E-2"/>
        </c:manualLayout>
      </c:layout>
      <c:spPr>
        <a:solidFill>
          <a:schemeClr val="accent3"/>
        </a:solidFill>
        <a:ln w="12700">
          <a:solidFill>
            <a:srgbClr val="000000"/>
          </a:solidFill>
        </a:ln>
      </c:spPr>
      <c:txPr>
        <a:bodyPr/>
        <a:lstStyle/>
        <a:p>
          <a:pPr>
            <a:defRPr sz="2800"/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9.2623361833627266E-2"/>
          <c:y val="3.9609291322380002E-2"/>
          <c:w val="0.89050666248848065"/>
          <c:h val="0.83330424336093545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In Domain(Kitchen)</c:v>
                </c:pt>
              </c:strCache>
            </c:strRef>
          </c:tx>
          <c:spPr>
            <a:solidFill>
              <a:srgbClr val="FFC000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87.7</c:v>
                </c:pt>
                <c:pt idx="1">
                  <c:v>87.7</c:v>
                </c:pt>
                <c:pt idx="2">
                  <c:v>87.7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Adaptation</c:v>
                </c:pt>
              </c:strCache>
            </c:strRef>
          </c:tx>
          <c:spPr>
            <a:solidFill>
              <a:srgbClr val="42764B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74.5</c:v>
                </c:pt>
                <c:pt idx="1">
                  <c:v>74</c:v>
                </c:pt>
                <c:pt idx="2">
                  <c:v>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Adaptation</c:v>
                </c:pt>
              </c:strCache>
            </c:strRef>
          </c:tx>
          <c:spPr>
            <a:solidFill>
              <a:srgbClr val="9600E1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</c:ser>
        <c:axId val="165846400"/>
        <c:axId val="165848192"/>
      </c:barChart>
      <c:catAx>
        <c:axId val="165846400"/>
        <c:scaling>
          <c:orientation val="minMax"/>
        </c:scaling>
        <c:axPos val="b"/>
        <c:tickLblPos val="nextTo"/>
        <c:txPr>
          <a:bodyPr/>
          <a:lstStyle/>
          <a:p>
            <a:pPr>
              <a:defRPr sz="2800">
                <a:solidFill>
                  <a:srgbClr val="0000D0"/>
                </a:solidFill>
              </a:defRPr>
            </a:pPr>
            <a:endParaRPr lang="en-US"/>
          </a:p>
        </c:txPr>
        <c:crossAx val="165848192"/>
        <c:crosses val="autoZero"/>
        <c:auto val="1"/>
        <c:lblAlgn val="ctr"/>
        <c:lblOffset val="100"/>
      </c:catAx>
      <c:valAx>
        <c:axId val="165848192"/>
        <c:scaling>
          <c:orientation val="minMax"/>
          <c:max val="88"/>
          <c:min val="72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165846400"/>
        <c:crosses val="autoZero"/>
        <c:crossBetween val="between"/>
        <c:majorUnit val="4"/>
        <c:minorUnit val="0.4"/>
      </c:valAx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9340123978962398"/>
          <c:y val="0.60494573942935148"/>
          <c:w val="0.28878887444903267"/>
          <c:h val="0.14698504272080892"/>
        </c:manualLayout>
      </c:layout>
      <c:spPr>
        <a:solidFill>
          <a:schemeClr val="accent3"/>
        </a:solidFill>
        <a:ln w="12700">
          <a:solidFill>
            <a:srgbClr val="000000"/>
          </a:solidFill>
        </a:ln>
      </c:spPr>
      <c:txPr>
        <a:bodyPr/>
        <a:lstStyle/>
        <a:p>
          <a:pPr>
            <a:defRPr sz="2800"/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9.2623361833627266E-2"/>
          <c:y val="3.9609291322380002E-2"/>
          <c:w val="0.89050666248848065"/>
          <c:h val="0.83330424336093545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In Domain (Kitchen)</c:v>
                </c:pt>
              </c:strCache>
            </c:strRef>
          </c:tx>
          <c:spPr>
            <a:solidFill>
              <a:srgbClr val="FFC000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87.7</c:v>
                </c:pt>
                <c:pt idx="1">
                  <c:v>87.7</c:v>
                </c:pt>
                <c:pt idx="2">
                  <c:v>87.7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Adaptation</c:v>
                </c:pt>
              </c:strCache>
            </c:strRef>
          </c:tx>
          <c:spPr>
            <a:solidFill>
              <a:srgbClr val="42764B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74.5</c:v>
                </c:pt>
                <c:pt idx="1">
                  <c:v>74</c:v>
                </c:pt>
                <c:pt idx="2">
                  <c:v>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Adaptation</c:v>
                </c:pt>
              </c:strCache>
            </c:strRef>
          </c:tx>
          <c:spPr>
            <a:solidFill>
              <a:srgbClr val="9600E1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78.900000000000006</c:v>
                </c:pt>
                <c:pt idx="1">
                  <c:v>81.400000000000006</c:v>
                </c:pt>
                <c:pt idx="2">
                  <c:v>85.9</c:v>
                </c:pt>
              </c:numCache>
            </c:numRef>
          </c:val>
        </c:ser>
        <c:axId val="165505664"/>
        <c:axId val="165527936"/>
      </c:barChart>
      <c:catAx>
        <c:axId val="165505664"/>
        <c:scaling>
          <c:orientation val="minMax"/>
        </c:scaling>
        <c:axPos val="b"/>
        <c:tickLblPos val="nextTo"/>
        <c:txPr>
          <a:bodyPr/>
          <a:lstStyle/>
          <a:p>
            <a:pPr>
              <a:defRPr sz="2800">
                <a:solidFill>
                  <a:srgbClr val="0000D0"/>
                </a:solidFill>
              </a:defRPr>
            </a:pPr>
            <a:endParaRPr lang="en-US"/>
          </a:p>
        </c:txPr>
        <c:crossAx val="165527936"/>
        <c:crosses val="autoZero"/>
        <c:auto val="1"/>
        <c:lblAlgn val="ctr"/>
        <c:lblOffset val="100"/>
      </c:catAx>
      <c:valAx>
        <c:axId val="165527936"/>
        <c:scaling>
          <c:orientation val="minMax"/>
          <c:max val="88"/>
          <c:min val="72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165505664"/>
        <c:crosses val="autoZero"/>
        <c:crossBetween val="between"/>
        <c:majorUnit val="4"/>
        <c:minorUnit val="0.4"/>
      </c:valAx>
    </c:plotArea>
    <c:legend>
      <c:legendPos val="r"/>
      <c:layout>
        <c:manualLayout>
          <c:xMode val="edge"/>
          <c:yMode val="edge"/>
          <c:x val="0.67722350379371565"/>
          <c:y val="0.60494573942935181"/>
          <c:w val="0.30496661044494189"/>
          <c:h val="0.21090896171004644"/>
        </c:manualLayout>
      </c:layout>
      <c:spPr>
        <a:solidFill>
          <a:schemeClr val="accent3"/>
        </a:solidFill>
        <a:ln w="12700">
          <a:solidFill>
            <a:srgbClr val="000000"/>
          </a:solidFill>
        </a:ln>
      </c:spPr>
      <c:txPr>
        <a:bodyPr/>
        <a:lstStyle/>
        <a:p>
          <a:pPr>
            <a:defRPr sz="2800"/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9.2623361833627266E-2"/>
          <c:y val="3.9609291322380002E-2"/>
          <c:w val="0.89050666248848065"/>
          <c:h val="0.83330424336093545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In-domain (Kitchen)</c:v>
                </c:pt>
              </c:strCache>
            </c:strRef>
          </c:tx>
          <c:spPr>
            <a:solidFill>
              <a:srgbClr val="FFC000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87.7</c:v>
                </c:pt>
                <c:pt idx="1">
                  <c:v>87.7</c:v>
                </c:pt>
                <c:pt idx="2">
                  <c:v>87.7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Correspondence</c:v>
                </c:pt>
              </c:strCache>
            </c:strRef>
          </c:tx>
          <c:spPr>
            <a:solidFill>
              <a:srgbClr val="42764B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74.5</c:v>
                </c:pt>
                <c:pt idx="1">
                  <c:v>74</c:v>
                </c:pt>
                <c:pt idx="2">
                  <c:v>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Correspondence</c:v>
                </c:pt>
              </c:strCache>
            </c:strRef>
          </c:tx>
          <c:spPr>
            <a:solidFill>
              <a:srgbClr val="9600E1"/>
            </a:solidFill>
          </c:spPr>
          <c:cat>
            <c:strRef>
              <c:f>Sheet1!$A$2:$A$4</c:f>
              <c:strCache>
                <c:ptCount val="3"/>
                <c:pt idx="0">
                  <c:v>Books</c:v>
                </c:pt>
                <c:pt idx="1">
                  <c:v>DVDs</c:v>
                </c:pt>
                <c:pt idx="2">
                  <c:v>Electronics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78.900000000000006</c:v>
                </c:pt>
                <c:pt idx="1">
                  <c:v>81.400000000000006</c:v>
                </c:pt>
                <c:pt idx="2">
                  <c:v>85.9</c:v>
                </c:pt>
              </c:numCache>
            </c:numRef>
          </c:val>
        </c:ser>
        <c:axId val="166012416"/>
        <c:axId val="166013952"/>
      </c:barChart>
      <c:catAx>
        <c:axId val="166012416"/>
        <c:scaling>
          <c:orientation val="minMax"/>
        </c:scaling>
        <c:axPos val="b"/>
        <c:tickLblPos val="nextTo"/>
        <c:txPr>
          <a:bodyPr/>
          <a:lstStyle/>
          <a:p>
            <a:pPr>
              <a:defRPr sz="2800">
                <a:solidFill>
                  <a:srgbClr val="0000D0"/>
                </a:solidFill>
              </a:defRPr>
            </a:pPr>
            <a:endParaRPr lang="en-US"/>
          </a:p>
        </c:txPr>
        <c:crossAx val="166013952"/>
        <c:crosses val="autoZero"/>
        <c:auto val="1"/>
        <c:lblAlgn val="ctr"/>
        <c:lblOffset val="100"/>
      </c:catAx>
      <c:valAx>
        <c:axId val="166013952"/>
        <c:scaling>
          <c:orientation val="minMax"/>
          <c:max val="88"/>
          <c:min val="72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166012416"/>
        <c:crosses val="autoZero"/>
        <c:crossBetween val="between"/>
        <c:majorUnit val="4"/>
        <c:minorUnit val="0.4"/>
      </c:valAx>
    </c:plotArea>
    <c:legend>
      <c:legendPos val="r"/>
      <c:layout>
        <c:manualLayout>
          <c:xMode val="edge"/>
          <c:yMode val="edge"/>
          <c:x val="0.67722350379371565"/>
          <c:y val="0.60494573942935204"/>
          <c:w val="0.30496661044494211"/>
          <c:h val="0.21090896171004644"/>
        </c:manualLayout>
      </c:layout>
      <c:spPr>
        <a:solidFill>
          <a:schemeClr val="accent3"/>
        </a:solidFill>
        <a:ln w="12700">
          <a:solidFill>
            <a:srgbClr val="000000"/>
          </a:solidFill>
        </a:ln>
      </c:spPr>
      <c:txPr>
        <a:bodyPr/>
        <a:lstStyle/>
        <a:p>
          <a:pPr>
            <a:defRPr sz="2800"/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0-01-13T00:31:17.074" idx="4">
    <p:pos x="10" y="10"/>
    <p:text>PhD, visiting researcher, Postdoc
All on correspondences
Say:  Correspondences for Domain Adaptation
         Correspondences for Machine Translation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0-01-13T00:02:24.686" idx="5">
    <p:pos x="10" y="10"/>
    <p:text>Say "The pivots can be chosen automatically based on labeled source &amp; unlabeled target data"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4" Type="http://schemas.openxmlformats.org/officeDocument/2006/relationships/image" Target="../media/image1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0.12832</cdr:x>
      <cdr:y>0.61172</cdr:y>
    </cdr:from>
    <cdr:to>
      <cdr:x>0.21475</cdr:x>
      <cdr:y>0.6995</cdr:y>
    </cdr:to>
    <cdr:sp macro="" textlink="">
      <cdr:nvSpPr>
        <cdr:cNvPr id="60420" name="Text Box 4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056432" y="3439641"/>
          <a:ext cx="711556" cy="49359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45720" tIns="36576" rIns="45720" bIns="0" anchor="t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2800" b="1" i="0" u="none" strike="noStrike" baseline="0" dirty="0">
              <a:solidFill>
                <a:srgbClr val="C80000"/>
              </a:solidFill>
              <a:latin typeface="Arial"/>
              <a:cs typeface="Arial"/>
            </a:rPr>
            <a:t>EK</a:t>
          </a:r>
        </a:p>
      </cdr:txBody>
    </cdr:sp>
  </cdr:relSizeAnchor>
  <cdr:relSizeAnchor xmlns:cdr="http://schemas.openxmlformats.org/drawingml/2006/chartDrawing">
    <cdr:from>
      <cdr:x>0.55775</cdr:x>
      <cdr:y>0.42975</cdr:y>
    </cdr:from>
    <cdr:to>
      <cdr:x>0.66318</cdr:x>
      <cdr:y>0.55045</cdr:y>
    </cdr:to>
    <cdr:sp macro="" textlink="">
      <cdr:nvSpPr>
        <cdr:cNvPr id="60421" name="Text Box 5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871322" y="2511525"/>
          <a:ext cx="875965" cy="66885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45720" tIns="36576" rIns="45720" bIns="0" anchor="t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2800" b="1" i="0" u="none" strike="noStrike" baseline="0" dirty="0">
              <a:solidFill>
                <a:srgbClr val="0000FF"/>
              </a:solidFill>
              <a:latin typeface="Arial"/>
              <a:cs typeface="Arial"/>
            </a:rPr>
            <a:t>BD</a:t>
          </a:r>
        </a:p>
      </cdr:txBody>
    </cdr:sp>
  </cdr:relSizeAnchor>
  <cdr:relSizeAnchor xmlns:cdr="http://schemas.openxmlformats.org/drawingml/2006/chartDrawing">
    <cdr:from>
      <cdr:x>0.71434</cdr:x>
      <cdr:y>0.24034</cdr:y>
    </cdr:from>
    <cdr:to>
      <cdr:x>0.80984</cdr:x>
      <cdr:y>0.32859</cdr:y>
    </cdr:to>
    <cdr:sp macro="" textlink="">
      <cdr:nvSpPr>
        <cdr:cNvPr id="60422" name="Text Box 6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5880968" y="1351409"/>
          <a:ext cx="786230" cy="49622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45720" tIns="36576" rIns="45720" bIns="0" anchor="t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2800" b="1" i="0" u="none" strike="noStrike" baseline="0" dirty="0">
              <a:solidFill>
                <a:srgbClr val="2121FF"/>
              </a:solidFill>
              <a:latin typeface="Arial"/>
              <a:cs typeface="Arial"/>
            </a:rPr>
            <a:t>D</a:t>
          </a:r>
          <a:r>
            <a:rPr lang="en-US" sz="2800" b="1" i="0" u="none" strike="noStrike" baseline="0" dirty="0">
              <a:solidFill>
                <a:srgbClr val="C00000"/>
              </a:solidFill>
              <a:latin typeface="Arial"/>
              <a:cs typeface="Arial"/>
            </a:rPr>
            <a:t>E</a:t>
          </a:r>
          <a:r>
            <a:rPr lang="en-US" sz="2800" b="0" i="0" u="none" strike="noStrike" baseline="0" dirty="0">
              <a:solidFill>
                <a:srgbClr val="C00000"/>
              </a:solidFill>
              <a:latin typeface="Arial"/>
              <a:cs typeface="Arial"/>
            </a:rPr>
            <a:t> </a:t>
          </a:r>
        </a:p>
      </cdr:txBody>
    </cdr:sp>
  </cdr:relSizeAnchor>
  <cdr:relSizeAnchor xmlns:cdr="http://schemas.openxmlformats.org/drawingml/2006/chartDrawing">
    <cdr:from>
      <cdr:x>0.64874</cdr:x>
      <cdr:y>0.03544</cdr:y>
    </cdr:from>
    <cdr:to>
      <cdr:x>0.72424</cdr:x>
      <cdr:y>0.11619</cdr:y>
    </cdr:to>
    <cdr:sp macro="" textlink="">
      <cdr:nvSpPr>
        <cdr:cNvPr id="60423" name="Text Box 7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5340908" y="199281"/>
          <a:ext cx="621575" cy="45405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45720" tIns="36576" rIns="45720" bIns="0" anchor="t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2800" b="1" i="0" u="none" strike="noStrike" baseline="0" dirty="0">
              <a:solidFill>
                <a:srgbClr val="2121FF"/>
              </a:solidFill>
              <a:latin typeface="Arial"/>
              <a:cs typeface="Arial"/>
            </a:rPr>
            <a:t>D</a:t>
          </a:r>
          <a:r>
            <a:rPr lang="en-US" sz="2800" b="1" i="0" u="none" strike="noStrike" baseline="0" dirty="0">
              <a:solidFill>
                <a:srgbClr val="C00000"/>
              </a:solidFill>
              <a:latin typeface="Arial"/>
              <a:cs typeface="Arial"/>
            </a:rPr>
            <a:t>K</a:t>
          </a:r>
        </a:p>
      </cdr:txBody>
    </cdr:sp>
  </cdr:relSizeAnchor>
  <cdr:relSizeAnchor xmlns:cdr="http://schemas.openxmlformats.org/drawingml/2006/chartDrawing">
    <cdr:from>
      <cdr:x>0.87177</cdr:x>
      <cdr:y>0.08667</cdr:y>
    </cdr:from>
    <cdr:to>
      <cdr:x>0.96375</cdr:x>
      <cdr:y>0.25777</cdr:y>
    </cdr:to>
    <cdr:sp macro="" textlink="">
      <cdr:nvSpPr>
        <cdr:cNvPr id="60424" name="Text Box 8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7177112" y="487313"/>
          <a:ext cx="757196" cy="96210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45720" tIns="36576" rIns="0" bIns="0" anchor="t" upright="1"/>
        <a:lstStyle xmlns:a="http://schemas.openxmlformats.org/drawingml/2006/main"/>
        <a:p xmlns:a="http://schemas.openxmlformats.org/drawingml/2006/main">
          <a:pPr algn="l" rtl="0">
            <a:defRPr sz="1000"/>
          </a:pPr>
          <a:r>
            <a:rPr lang="en-US" sz="2800" b="1" i="0" u="none" strike="noStrike" baseline="0" dirty="0">
              <a:solidFill>
                <a:srgbClr val="2121FF"/>
              </a:solidFill>
              <a:latin typeface="Arial"/>
              <a:cs typeface="Arial"/>
            </a:rPr>
            <a:t>B</a:t>
          </a:r>
          <a:r>
            <a:rPr lang="en-US" sz="2800" b="1" i="0" u="none" strike="noStrike" baseline="0" dirty="0">
              <a:solidFill>
                <a:srgbClr val="C00000"/>
              </a:solidFill>
              <a:latin typeface="Arial"/>
              <a:cs typeface="Arial"/>
            </a:rPr>
            <a:t>E, </a:t>
          </a:r>
          <a:r>
            <a:rPr lang="en-US" sz="2800" b="1" i="0" u="none" strike="noStrike" baseline="0" dirty="0">
              <a:solidFill>
                <a:srgbClr val="2121FF"/>
              </a:solidFill>
              <a:latin typeface="Arial"/>
              <a:cs typeface="Arial"/>
            </a:rPr>
            <a:t>B</a:t>
          </a:r>
          <a:r>
            <a:rPr lang="en-US" sz="2800" b="1" i="0" u="none" strike="noStrike" baseline="0" dirty="0">
              <a:solidFill>
                <a:srgbClr val="C00000"/>
              </a:solidFill>
              <a:latin typeface="Arial"/>
              <a:cs typeface="Arial"/>
            </a:rPr>
            <a:t>K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3" name="Rectangle 3"/>
          <p:cNvSpPr>
            <a:spLocks noGrp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5" name="Rectangle 5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6326" name="Rectangle 6"/>
          <p:cNvSpPr>
            <a:spLocks noGrp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7" name="Rectangle 7"/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4DB39CF-2F0D-41FE-AAC6-4D63C39425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38B1F2-2275-482B-9631-CB923DAA6C44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77CB4F-79E4-447C-857F-2E1B503FB16C}" type="slidenum">
              <a:rPr lang="en-US"/>
              <a:pPr/>
              <a:t>10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11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12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13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14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15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16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17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18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19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20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21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22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23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24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25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26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27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28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63F8DE-241F-4E07-AE82-022821870883}" type="slidenum">
              <a:rPr lang="en-US"/>
              <a:pPr/>
              <a:t>29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3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63F8DE-241F-4E07-AE82-022821870883}" type="slidenum">
              <a:rPr lang="en-US"/>
              <a:pPr/>
              <a:t>30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63F8DE-241F-4E07-AE82-022821870883}" type="slidenum">
              <a:rPr lang="en-US"/>
              <a:pPr/>
              <a:t>31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63F8DE-241F-4E07-AE82-022821870883}" type="slidenum">
              <a:rPr lang="en-US"/>
              <a:pPr/>
              <a:t>32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63F8DE-241F-4E07-AE82-022821870883}" type="slidenum">
              <a:rPr lang="en-US"/>
              <a:pPr/>
              <a:t>33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63F8DE-241F-4E07-AE82-022821870883}" type="slidenum">
              <a:rPr lang="en-US"/>
              <a:pPr/>
              <a:t>34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63F8DE-241F-4E07-AE82-022821870883}" type="slidenum">
              <a:rPr lang="en-US"/>
              <a:pPr/>
              <a:t>35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63F8DE-241F-4E07-AE82-022821870883}" type="slidenum">
              <a:rPr lang="en-US"/>
              <a:pPr/>
              <a:t>36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77CB4F-79E4-447C-857F-2E1B503FB16C}" type="slidenum">
              <a:rPr lang="en-US"/>
              <a:pPr/>
              <a:t>37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1BBAB-1706-47BC-94BE-4E29D2C941AC}" type="slidenum">
              <a:rPr lang="en-US"/>
              <a:pPr/>
              <a:t>38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1BBAB-1706-47BC-94BE-4E29D2C941AC}" type="slidenum">
              <a:rPr lang="en-US"/>
              <a:pPr/>
              <a:t>39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4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4FEFA-DA4C-4D51-82A8-384AE79E8DC6}" type="slidenum">
              <a:rPr lang="en-US"/>
              <a:pPr/>
              <a:t>40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4FEFA-DA4C-4D51-82A8-384AE79E8DC6}" type="slidenum">
              <a:rPr lang="en-US"/>
              <a:pPr/>
              <a:t>41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4FEFA-DA4C-4D51-82A8-384AE79E8DC6}" type="slidenum">
              <a:rPr lang="en-US"/>
              <a:pPr/>
              <a:t>42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4FEFA-DA4C-4D51-82A8-384AE79E8DC6}" type="slidenum">
              <a:rPr lang="en-US"/>
              <a:pPr/>
              <a:t>43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4FEFA-DA4C-4D51-82A8-384AE79E8DC6}" type="slidenum">
              <a:rPr lang="en-US"/>
              <a:pPr/>
              <a:t>44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4FEFA-DA4C-4D51-82A8-384AE79E8DC6}" type="slidenum">
              <a:rPr lang="en-US"/>
              <a:pPr/>
              <a:t>45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3DE86D-867F-414B-9437-444676E6DDDF}" type="slidenum">
              <a:rPr lang="en-US"/>
              <a:pPr/>
              <a:t>46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Say Proxy (H\Delta H)-distance is correlated with the adaptation loss.  In particular, note that the two edges from the graph which have low adaptation loss (high score) in fact have low proxy H\Delta H distance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C6EFE3-BB42-467E-B92A-52F4C0EC12C8}" type="slidenum">
              <a:rPr lang="en-US"/>
              <a:pPr/>
              <a:t>47</a:t>
            </a:fld>
            <a:endParaRPr lang="en-US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>
                <a:solidFill>
                  <a:srgbClr val="0000AC"/>
                </a:solidFill>
              </a:rPr>
              <a:t>Say: If there is some good hypothesis for both domains, then this bound tells how well you can learn from only source labeled data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48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49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5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50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51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52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53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54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55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56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57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say you</a:t>
            </a:r>
            <a:r>
              <a:rPr lang="en-US" baseline="0" dirty="0" smtClean="0"/>
              <a:t> want to be wrong.  Should be high.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Why do words appear?  Syntactic, semantic, topical, &amp; sentiment reasons.  But we’re not interested in syntax.  For example, it ignores position</a:t>
            </a:r>
          </a:p>
          <a:p>
            <a:r>
              <a:rPr lang="en-US" baseline="0" dirty="0" smtClean="0"/>
              <a:t>Explicitly say *why* it’s </a:t>
            </a:r>
            <a:r>
              <a:rPr lang="en-US" baseline="0" dirty="0" err="1" smtClean="0"/>
              <a:t>denoising</a:t>
            </a:r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58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59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6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249A5-CDD0-4003-AE4A-3B971246CAD0}" type="slidenum">
              <a:rPr lang="en-US"/>
              <a:pPr/>
              <a:t>60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3DE86D-867F-414B-9437-444676E6DDDF}" type="slidenum">
              <a:rPr lang="en-US"/>
              <a:pPr/>
              <a:t>61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Say Proxy (H\Delta H)-distance is correlated with the adaptation loss.  In particular, note that the two edges from the graph which have low adaptation loss (high score) in fact have low proxy H\Delta H distance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3DE86D-867F-414B-9437-444676E6DDDF}" type="slidenum">
              <a:rPr lang="en-US"/>
              <a:pPr/>
              <a:t>62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Say Proxy (H\Delta H)-distance is correlated with the adaptation loss.  In particular, note that the two edges from the graph which have low adaptation loss (high score) in fact have low proxy H\Delta H distance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3DE86D-867F-414B-9437-444676E6DDDF}" type="slidenum">
              <a:rPr lang="en-US"/>
              <a:pPr/>
              <a:t>63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Say Proxy (H\Delta H)-distance is correlated with the adaptation loss.  In particular, note that the two edges from the graph which have low adaptation loss (high score) in fact have low proxy H\Delta H distance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35AD6-7DCA-4594-8AEB-DFD911581416}" type="slidenum">
              <a:rPr lang="en-US"/>
              <a:pPr/>
              <a:t>64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development here.  Start with ideal bar on the end.</a:t>
            </a:r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35AD6-7DCA-4594-8AEB-DFD911581416}" type="slidenum">
              <a:rPr lang="en-US"/>
              <a:pPr/>
              <a:t>65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development here.  Start with ideal bar on the end.</a:t>
            </a:r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35AD6-7DCA-4594-8AEB-DFD911581416}" type="slidenum">
              <a:rPr lang="en-US"/>
              <a:pPr/>
              <a:t>66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development here.  Start with ideal bar on the end.</a:t>
            </a:r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35AD6-7DCA-4594-8AEB-DFD911581416}" type="slidenum">
              <a:rPr lang="en-US"/>
              <a:pPr/>
              <a:t>67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development here.  Start with ideal bar on the end.</a:t>
            </a:r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D35AD6-7DCA-4594-8AEB-DFD911581416}" type="slidenum">
              <a:rPr lang="en-US"/>
              <a:pPr/>
              <a:t>68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development here.  Start with ideal bar on the end.</a:t>
            </a:r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34398E-CFFC-4FD7-9A6D-2BD9F8E17CD5}" type="slidenum">
              <a:rPr lang="en-US"/>
              <a:pPr/>
              <a:t>69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A5BF30-2081-4601-A0DA-5874448E67E5}" type="slidenum">
              <a:rPr lang="en-US"/>
              <a:pPr/>
              <a:t>7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70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71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893160" y="1242371"/>
            <a:ext cx="3356640" cy="4475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95960" y="6152327"/>
            <a:ext cx="3554280" cy="49675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893160" y="1242371"/>
            <a:ext cx="3356640" cy="44759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95960" y="6152327"/>
            <a:ext cx="3554280" cy="49675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HD: make notation consistent with John’s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B39CF-2F0D-41FE-AAC6-4D63C3942512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84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111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112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A5BF30-2081-4601-A0DA-5874448E67E5}" type="slidenum">
              <a:rPr lang="en-US"/>
              <a:pPr/>
              <a:t>113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A5BF30-2081-4601-A0DA-5874448E67E5}" type="slidenum">
              <a:rPr lang="en-US"/>
              <a:pPr/>
              <a:t>114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A5BF30-2081-4601-A0DA-5874448E67E5}" type="slidenum">
              <a:rPr lang="en-US"/>
              <a:pPr/>
              <a:t>8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A5BF30-2081-4601-A0DA-5874448E67E5}" type="slidenum">
              <a:rPr lang="en-US"/>
              <a:pPr/>
              <a:t>117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5862D-6B10-48EA-8AD3-B65C7DC49EBF}" type="slidenum">
              <a:rPr lang="en-US"/>
              <a:pPr/>
              <a:t>9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452437"/>
            <a:ext cx="10210800" cy="130016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spcBef>
                <a:spcPts val="600"/>
              </a:spcBef>
              <a:buSzPct val="100000"/>
              <a:buFont typeface="Wingdings" pitchFamily="2" charset="2"/>
              <a:buChar char="§"/>
              <a:defRPr sz="3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buSzPct val="100000"/>
              <a:buFont typeface="Wingdings" pitchFamily="2" charset="2"/>
              <a:buChar char="§"/>
              <a:defRPr sz="3200">
                <a:latin typeface="+mj-lt"/>
              </a:defRPr>
            </a:lvl2pPr>
            <a:lvl3pPr>
              <a:spcBef>
                <a:spcPts val="600"/>
              </a:spcBef>
              <a:buSzPct val="100000"/>
              <a:buFont typeface="Wingdings" pitchFamily="2" charset="2"/>
              <a:buChar char="§"/>
              <a:defRPr sz="2800">
                <a:solidFill>
                  <a:schemeClr val="accent1"/>
                </a:solidFill>
                <a:latin typeface="+mj-lt"/>
              </a:defRPr>
            </a:lvl3pPr>
            <a:lvl4pPr>
              <a:spcBef>
                <a:spcPts val="600"/>
              </a:spcBef>
              <a:buSzPct val="100000"/>
              <a:buFont typeface="Wingdings" pitchFamily="2" charset="2"/>
              <a:buChar char="§"/>
              <a:defRPr sz="2400">
                <a:latin typeface="+mj-lt"/>
              </a:defRPr>
            </a:lvl4pPr>
            <a:lvl5pPr>
              <a:spcBef>
                <a:spcPts val="6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609600"/>
            <a:ext cx="2925762" cy="810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609600"/>
            <a:ext cx="8624888" cy="8102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4725" y="1188987"/>
            <a:ext cx="11055350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51038" y="6065787"/>
            <a:ext cx="9102725" cy="1192212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UCberkeley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08982" y="3400636"/>
            <a:ext cx="2871859" cy="2286000"/>
          </a:xfrm>
          <a:prstGeom prst="rect">
            <a:avLst/>
          </a:prstGeom>
        </p:spPr>
      </p:pic>
      <p:pic>
        <p:nvPicPr>
          <p:cNvPr id="6" name="Picture 5" descr="u-maryland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06556" y="3364632"/>
            <a:ext cx="2628472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50240" y="325121"/>
            <a:ext cx="11704320" cy="8387645"/>
          </a:xfrm>
          <a:prstGeom prst="rect">
            <a:avLst/>
          </a:prstGeom>
        </p:spPr>
        <p:txBody>
          <a:bodyPr lIns="130046" tIns="65023" rIns="130046" bIns="6502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0240" y="8882098"/>
            <a:ext cx="3034453" cy="67733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43307" y="8882098"/>
            <a:ext cx="4118187" cy="677333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Arial Narrow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30400" y="457200"/>
            <a:ext cx="10210800" cy="130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 Narrow" pitchFamily="34" charset="0"/>
              </a:rPr>
              <a:t>Click to edit Master title style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gray">
          <a:xfrm>
            <a:off x="1778000" y="1752600"/>
            <a:ext cx="10399713" cy="4603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pPr defTabSz="1300163">
              <a:defRPr/>
            </a:pPr>
            <a:endParaRPr kumimoji="1" lang="en-US" sz="3400">
              <a:solidFill>
                <a:schemeClr val="tx1"/>
              </a:solidFill>
              <a:latin typeface="Tahoma" pitchFamily="34" charset="0"/>
            </a:endParaRPr>
          </a:p>
        </p:txBody>
      </p:sp>
      <p:pic>
        <p:nvPicPr>
          <p:cNvPr id="5" name="Picture 4" descr="UCberkeley_logo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273708" y="556320"/>
            <a:ext cx="1374800" cy="1094341"/>
          </a:xfrm>
          <a:prstGeom prst="rect">
            <a:avLst/>
          </a:prstGeom>
        </p:spPr>
      </p:pic>
      <p:pic>
        <p:nvPicPr>
          <p:cNvPr id="6" name="Picture 5" descr="u-maryland.jp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11470952" y="484312"/>
            <a:ext cx="1261667" cy="10972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+mj-lt"/>
          <a:ea typeface="+mj-ea"/>
          <a:cs typeface="+mj-cs"/>
          <a:sym typeface="Arial Narrow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Arial" charset="0"/>
          <a:ea typeface="ヒラギノ角ゴ Pro W3" pitchFamily="-80" charset="-128"/>
          <a:sym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Arial" charset="0"/>
          <a:ea typeface="ヒラギノ角ゴ Pro W3" pitchFamily="-80" charset="-128"/>
          <a:sym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Arial" charset="0"/>
          <a:ea typeface="ヒラギノ角ゴ Pro W3" pitchFamily="-80" charset="-128"/>
          <a:sym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Arial" charset="0"/>
          <a:ea typeface="ヒラギノ角ゴ Pro W3" pitchFamily="-80" charset="-128"/>
          <a:sym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700">
          <a:solidFill>
            <a:schemeClr val="accent1"/>
          </a:solidFill>
          <a:latin typeface="Arial" charset="0"/>
          <a:ea typeface="ヒラギノ角ゴ Pro W3" pitchFamily="-80" charset="-128"/>
          <a:sym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700">
          <a:solidFill>
            <a:schemeClr val="accent1"/>
          </a:solidFill>
          <a:latin typeface="Arial" charset="0"/>
          <a:ea typeface="ヒラギノ角ゴ Pro W3" pitchFamily="-80" charset="-128"/>
          <a:sym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700">
          <a:solidFill>
            <a:schemeClr val="accent1"/>
          </a:solidFill>
          <a:latin typeface="Arial" charset="0"/>
          <a:ea typeface="ヒラギノ角ゴ Pro W3" pitchFamily="-80" charset="-128"/>
          <a:sym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700">
          <a:solidFill>
            <a:schemeClr val="accent1"/>
          </a:solidFill>
          <a:latin typeface="Arial" charset="0"/>
          <a:ea typeface="ヒラギノ角ゴ Pro W3" pitchFamily="-80" charset="-128"/>
          <a:sym typeface="Arial Narrow" pitchFamily="34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Lucida Grande" pitchFamily="48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Arial Narrow" pitchFamily="34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Lucida Grande" pitchFamily="48" charset="0"/>
        <a:buChar char="•"/>
        <a:defRPr sz="4200">
          <a:solidFill>
            <a:schemeClr val="tx1"/>
          </a:solidFill>
          <a:latin typeface="+mn-lt"/>
          <a:ea typeface="+mn-ea"/>
          <a:sym typeface="Arial Narrow" pitchFamily="34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Lucida Grande" pitchFamily="48" charset="0"/>
        <a:buChar char="•"/>
        <a:defRPr sz="4200">
          <a:solidFill>
            <a:schemeClr val="tx1"/>
          </a:solidFill>
          <a:latin typeface="+mn-lt"/>
          <a:ea typeface="+mn-ea"/>
          <a:sym typeface="Arial Narrow" pitchFamily="34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Lucida Grande" pitchFamily="48" charset="0"/>
        <a:buChar char="•"/>
        <a:defRPr sz="4200">
          <a:solidFill>
            <a:schemeClr val="tx1"/>
          </a:solidFill>
          <a:latin typeface="+mn-lt"/>
          <a:ea typeface="+mn-ea"/>
          <a:sym typeface="Arial Narrow" pitchFamily="34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Lucida Grande" pitchFamily="48" charset="0"/>
        <a:buChar char="•"/>
        <a:defRPr sz="4200">
          <a:solidFill>
            <a:schemeClr val="tx1"/>
          </a:solidFill>
          <a:latin typeface="+mn-lt"/>
          <a:ea typeface="+mn-ea"/>
          <a:sym typeface="Arial Narrow" pitchFamily="34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Lucida Grande" pitchFamily="48" charset="0"/>
        <a:buChar char="•"/>
        <a:defRPr sz="4200">
          <a:solidFill>
            <a:schemeClr val="tx1"/>
          </a:solidFill>
          <a:latin typeface="+mn-lt"/>
          <a:ea typeface="+mn-ea"/>
          <a:sym typeface="Arial Narrow" pitchFamily="34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Lucida Grande" pitchFamily="48" charset="0"/>
        <a:buChar char="•"/>
        <a:defRPr sz="4200">
          <a:solidFill>
            <a:schemeClr val="tx1"/>
          </a:solidFill>
          <a:latin typeface="+mn-lt"/>
          <a:ea typeface="+mn-ea"/>
          <a:sym typeface="Arial Narrow" pitchFamily="34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Lucida Grande" pitchFamily="48" charset="0"/>
        <a:buChar char="•"/>
        <a:defRPr sz="4200">
          <a:solidFill>
            <a:schemeClr val="tx1"/>
          </a:solidFill>
          <a:latin typeface="+mn-lt"/>
          <a:ea typeface="+mn-ea"/>
          <a:sym typeface="Arial Narrow" pitchFamily="34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Lucida Grande" pitchFamily="48" charset="0"/>
        <a:buChar char="•"/>
        <a:defRPr sz="4200">
          <a:solidFill>
            <a:schemeClr val="tx1"/>
          </a:solidFill>
          <a:latin typeface="+mn-lt"/>
          <a:ea typeface="+mn-ea"/>
          <a:sym typeface="Arial Narrow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5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3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93.png"/><Relationship Id="rId18" Type="http://schemas.openxmlformats.org/officeDocument/2006/relationships/image" Target="../media/image142.pn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92.png"/><Relationship Id="rId17" Type="http://schemas.openxmlformats.org/officeDocument/2006/relationships/image" Target="../media/image141.png"/><Relationship Id="rId2" Type="http://schemas.openxmlformats.org/officeDocument/2006/relationships/tags" Target="../tags/tag148.xml"/><Relationship Id="rId16" Type="http://schemas.openxmlformats.org/officeDocument/2006/relationships/image" Target="../media/image97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98.png"/><Relationship Id="rId5" Type="http://schemas.openxmlformats.org/officeDocument/2006/relationships/tags" Target="../tags/tag151.xml"/><Relationship Id="rId15" Type="http://schemas.openxmlformats.org/officeDocument/2006/relationships/image" Target="../media/image72.png"/><Relationship Id="rId10" Type="http://schemas.openxmlformats.org/officeDocument/2006/relationships/notesSlide" Target="../notesSlides/notesSlide77.xml"/><Relationship Id="rId19" Type="http://schemas.openxmlformats.org/officeDocument/2006/relationships/image" Target="../media/image143.png"/><Relationship Id="rId4" Type="http://schemas.openxmlformats.org/officeDocument/2006/relationships/tags" Target="../tags/tag150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7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1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3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8.png"/><Relationship Id="rId5" Type="http://schemas.openxmlformats.org/officeDocument/2006/relationships/tags" Target="../tags/tag17.xml"/><Relationship Id="rId10" Type="http://schemas.openxmlformats.org/officeDocument/2006/relationships/image" Target="../media/image37.png"/><Relationship Id="rId4" Type="http://schemas.openxmlformats.org/officeDocument/2006/relationships/tags" Target="../tags/tag16.xml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1.xml"/><Relationship Id="rId7" Type="http://schemas.openxmlformats.org/officeDocument/2006/relationships/image" Target="../media/image4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5.xml"/><Relationship Id="rId12" Type="http://schemas.openxmlformats.org/officeDocument/2006/relationships/image" Target="../media/image3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7.png"/><Relationship Id="rId5" Type="http://schemas.openxmlformats.org/officeDocument/2006/relationships/tags" Target="../tags/tag26.xml"/><Relationship Id="rId10" Type="http://schemas.openxmlformats.org/officeDocument/2006/relationships/image" Target="../media/image46.png"/><Relationship Id="rId4" Type="http://schemas.openxmlformats.org/officeDocument/2006/relationships/tags" Target="../tags/tag25.xml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29.xml"/><Relationship Id="rId7" Type="http://schemas.openxmlformats.org/officeDocument/2006/relationships/image" Target="../media/image4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file:///C:\Users\John\Desktop\icml%20tutorial\singer.wav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4.xml"/><Relationship Id="rId7" Type="http://schemas.openxmlformats.org/officeDocument/2006/relationships/image" Target="../media/image55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37.xml"/><Relationship Id="rId7" Type="http://schemas.openxmlformats.org/officeDocument/2006/relationships/image" Target="../media/image5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40.xml"/><Relationship Id="rId7" Type="http://schemas.openxmlformats.org/officeDocument/2006/relationships/image" Target="../media/image5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43.xml"/><Relationship Id="rId7" Type="http://schemas.openxmlformats.org/officeDocument/2006/relationships/image" Target="../media/image58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46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64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3.png"/><Relationship Id="rId5" Type="http://schemas.openxmlformats.org/officeDocument/2006/relationships/tags" Target="../tags/tag48.xml"/><Relationship Id="rId10" Type="http://schemas.openxmlformats.org/officeDocument/2006/relationships/image" Target="../media/image62.png"/><Relationship Id="rId4" Type="http://schemas.openxmlformats.org/officeDocument/2006/relationships/tags" Target="../tags/tag47.xml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64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3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62.png"/><Relationship Id="rId5" Type="http://schemas.openxmlformats.org/officeDocument/2006/relationships/tags" Target="../tags/tag53.xml"/><Relationship Id="rId10" Type="http://schemas.openxmlformats.org/officeDocument/2006/relationships/image" Target="../media/image61.png"/><Relationship Id="rId4" Type="http://schemas.openxmlformats.org/officeDocument/2006/relationships/tags" Target="../tags/tag52.xml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audio" Target="file:///C:\Users\John\Desktop\icml%20tutorial\singer.wav" TargetMode="External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4" Type="http://schemas.openxmlformats.org/officeDocument/2006/relationships/audio" Target="file:///C:\Users\John\Desktop\icml%20tutorial\warmuth.wav" TargetMode="Externa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57.xml"/><Relationship Id="rId7" Type="http://schemas.openxmlformats.org/officeDocument/2006/relationships/image" Target="../media/image70.png"/><Relationship Id="rId12" Type="http://schemas.openxmlformats.org/officeDocument/2006/relationships/image" Target="../media/image8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31.xml"/><Relationship Id="rId11" Type="http://schemas.openxmlformats.org/officeDocument/2006/relationships/image" Target="../media/image7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3.png"/><Relationship Id="rId4" Type="http://schemas.openxmlformats.org/officeDocument/2006/relationships/tags" Target="../tags/tag58.xml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63.xml"/><Relationship Id="rId7" Type="http://schemas.openxmlformats.org/officeDocument/2006/relationships/image" Target="../media/image77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5.png"/><Relationship Id="rId5" Type="http://schemas.openxmlformats.org/officeDocument/2006/relationships/notesSlide" Target="../notesSlides/notesSlide33.xml"/><Relationship Id="rId10" Type="http://schemas.openxmlformats.org/officeDocument/2006/relationships/image" Target="../media/image7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81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84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83.png"/><Relationship Id="rId5" Type="http://schemas.openxmlformats.org/officeDocument/2006/relationships/tags" Target="../tags/tag74.xml"/><Relationship Id="rId10" Type="http://schemas.openxmlformats.org/officeDocument/2006/relationships/notesSlide" Target="../notesSlides/notesSlide39.xml"/><Relationship Id="rId4" Type="http://schemas.openxmlformats.org/officeDocument/2006/relationships/tags" Target="../tags/tag73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6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88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87.png"/><Relationship Id="rId2" Type="http://schemas.openxmlformats.org/officeDocument/2006/relationships/tags" Target="../tags/tag91.xml"/><Relationship Id="rId16" Type="http://schemas.openxmlformats.org/officeDocument/2006/relationships/image" Target="../media/image91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86.png"/><Relationship Id="rId5" Type="http://schemas.openxmlformats.org/officeDocument/2006/relationships/tags" Target="../tags/tag94.xml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tags" Target="../tags/tag93.xml"/><Relationship Id="rId9" Type="http://schemas.openxmlformats.org/officeDocument/2006/relationships/notesSlide" Target="../notesSlides/notesSlide47.xml"/><Relationship Id="rId1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13" Type="http://schemas.openxmlformats.org/officeDocument/2006/relationships/image" Target="../media/image70.png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95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94.png"/><Relationship Id="rId5" Type="http://schemas.openxmlformats.org/officeDocument/2006/relationships/tags" Target="../tags/tag101.xml"/><Relationship Id="rId15" Type="http://schemas.openxmlformats.org/officeDocument/2006/relationships/image" Target="../media/image73.png"/><Relationship Id="rId10" Type="http://schemas.openxmlformats.org/officeDocument/2006/relationships/image" Target="../media/image93.png"/><Relationship Id="rId4" Type="http://schemas.openxmlformats.org/officeDocument/2006/relationships/tags" Target="../tags/tag100.xml"/><Relationship Id="rId9" Type="http://schemas.openxmlformats.org/officeDocument/2006/relationships/image" Target="../media/image92.png"/><Relationship Id="rId1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92.png"/><Relationship Id="rId18" Type="http://schemas.openxmlformats.org/officeDocument/2006/relationships/image" Target="../media/image98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96.png"/><Relationship Id="rId17" Type="http://schemas.openxmlformats.org/officeDocument/2006/relationships/image" Target="../media/image97.png"/><Relationship Id="rId2" Type="http://schemas.openxmlformats.org/officeDocument/2006/relationships/tags" Target="../tags/tag104.xml"/><Relationship Id="rId16" Type="http://schemas.openxmlformats.org/officeDocument/2006/relationships/image" Target="../media/image72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notesSlide" Target="../notesSlides/notesSlide49.xml"/><Relationship Id="rId5" Type="http://schemas.openxmlformats.org/officeDocument/2006/relationships/tags" Target="../tags/tag107.xml"/><Relationship Id="rId15" Type="http://schemas.openxmlformats.org/officeDocument/2006/relationships/image" Target="../media/image70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73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comments" Target="../comments/comment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2.xml"/><Relationship Id="rId6" Type="http://schemas.openxmlformats.org/officeDocument/2006/relationships/image" Target="../media/image96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Relationship Id="rId6" Type="http://schemas.openxmlformats.org/officeDocument/2006/relationships/image" Target="../media/image101.png"/><Relationship Id="rId5" Type="http://schemas.openxmlformats.org/officeDocument/2006/relationships/image" Target="../media/image8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116.xml"/><Relationship Id="rId7" Type="http://schemas.openxmlformats.org/officeDocument/2006/relationships/image" Target="../media/image103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02.png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119.xml"/><Relationship Id="rId7" Type="http://schemas.openxmlformats.org/officeDocument/2006/relationships/image" Target="../media/image103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02.png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122.xml"/><Relationship Id="rId7" Type="http://schemas.openxmlformats.org/officeDocument/2006/relationships/image" Target="../media/image103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02.png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13" Type="http://schemas.openxmlformats.org/officeDocument/2006/relationships/image" Target="../media/image106.png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04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103.png"/><Relationship Id="rId5" Type="http://schemas.openxmlformats.org/officeDocument/2006/relationships/tags" Target="../tags/tag127.xml"/><Relationship Id="rId10" Type="http://schemas.openxmlformats.org/officeDocument/2006/relationships/image" Target="../media/image102.png"/><Relationship Id="rId4" Type="http://schemas.openxmlformats.org/officeDocument/2006/relationships/tags" Target="../tags/tag126.xml"/><Relationship Id="rId9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02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106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05.png"/><Relationship Id="rId5" Type="http://schemas.openxmlformats.org/officeDocument/2006/relationships/tags" Target="../tags/tag133.xml"/><Relationship Id="rId15" Type="http://schemas.openxmlformats.org/officeDocument/2006/relationships/image" Target="../media/image104.png"/><Relationship Id="rId10" Type="http://schemas.openxmlformats.org/officeDocument/2006/relationships/notesSlide" Target="../notesSlides/notesSlide58.xml"/><Relationship Id="rId4" Type="http://schemas.openxmlformats.org/officeDocument/2006/relationships/tags" Target="../tags/tag13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39.xml"/><Relationship Id="rId7" Type="http://schemas.openxmlformats.org/officeDocument/2006/relationships/image" Target="../media/image100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99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59.xml"/><Relationship Id="rId10" Type="http://schemas.openxmlformats.org/officeDocument/2006/relationships/image" Target="../media/image10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42.xml"/><Relationship Id="rId7" Type="http://schemas.openxmlformats.org/officeDocument/2006/relationships/image" Target="../media/image100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99.png"/><Relationship Id="rId5" Type="http://schemas.openxmlformats.org/officeDocument/2006/relationships/notesSlide" Target="../notesSlides/notesSlide60.xml"/><Relationship Id="rId10" Type="http://schemas.openxmlformats.org/officeDocument/2006/relationships/image" Target="../media/image11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3.xml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6.xml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1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8676" y="787344"/>
            <a:ext cx="12523959" cy="1625600"/>
          </a:xfrm>
        </p:spPr>
        <p:txBody>
          <a:bodyPr anchor="t"/>
          <a:lstStyle/>
          <a:p>
            <a:pPr eaLnBrk="1" hangingPunct="1"/>
            <a:r>
              <a:rPr lang="en-US" sz="6400" dirty="0" smtClean="0"/>
              <a:t>Domain Adaptation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756" y="6885015"/>
            <a:ext cx="11903238" cy="1058877"/>
          </a:xfrm>
        </p:spPr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en-US" sz="4800" dirty="0" smtClean="0">
                <a:solidFill>
                  <a:schemeClr val="accent4"/>
                </a:solidFill>
              </a:rPr>
              <a:t>John Blitzer and Hal </a:t>
            </a:r>
            <a:r>
              <a:rPr lang="en-US" sz="4800" dirty="0" err="1" smtClean="0">
                <a:solidFill>
                  <a:schemeClr val="accent4"/>
                </a:solidFill>
              </a:rPr>
              <a:t>Daumé</a:t>
            </a:r>
            <a:r>
              <a:rPr lang="en-US" sz="4800" dirty="0" smtClean="0">
                <a:solidFill>
                  <a:schemeClr val="accent4"/>
                </a:solidFill>
              </a:rPr>
              <a:t> III</a:t>
            </a:r>
          </a:p>
          <a:p>
            <a:pPr eaLnBrk="1" hangingPunct="1">
              <a:spcBef>
                <a:spcPts val="600"/>
              </a:spcBef>
              <a:defRPr/>
            </a:pPr>
            <a:endParaRPr lang="en-US" sz="4800" dirty="0" smtClean="0">
              <a:solidFill>
                <a:schemeClr val="accent4"/>
              </a:solidFill>
            </a:endParaRPr>
          </a:p>
        </p:txBody>
      </p:sp>
      <p:sp>
        <p:nvSpPr>
          <p:cNvPr id="16388" name="Text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0007600"/>
            <a:ext cx="130048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/>
              <a:t>TexPoint</a:t>
            </a:r>
            <a:r>
              <a:rPr lang="en-US" dirty="0"/>
              <a:t> fonts used in EMF. </a:t>
            </a:r>
          </a:p>
          <a:p>
            <a:r>
              <a:rPr lang="en-US" dirty="0"/>
              <a:t>Read the </a:t>
            </a:r>
            <a:r>
              <a:rPr lang="en-US" dirty="0" err="1"/>
              <a:t>TexPoint</a:t>
            </a:r>
            <a:r>
              <a:rPr lang="en-US" dirty="0"/>
              <a:t> manual before you delete this box.: </a:t>
            </a:r>
            <a:r>
              <a:rPr lang="en-US" dirty="0" smtClean="0">
                <a:latin typeface="CMMI10" pitchFamily="34" charset="0"/>
              </a:rPr>
              <a:t>A</a:t>
            </a:r>
            <a:r>
              <a:rPr lang="en-US" dirty="0" smtClean="0">
                <a:latin typeface="CMSY10" pitchFamily="34" charset="0"/>
              </a:rPr>
              <a:t>A</a:t>
            </a:r>
            <a:r>
              <a:rPr lang="en-US" dirty="0" smtClean="0">
                <a:latin typeface="CMEX10"/>
              </a:rPr>
              <a:t>A</a:t>
            </a:r>
            <a:r>
              <a:rPr lang="en-US" dirty="0" smtClean="0">
                <a:latin typeface="MSBM10"/>
              </a:rPr>
              <a:t>A</a:t>
            </a:r>
            <a:r>
              <a:rPr lang="en-US" dirty="0" smtClean="0">
                <a:latin typeface="CMMI7"/>
              </a:rPr>
              <a:t>A</a:t>
            </a:r>
            <a:r>
              <a:rPr lang="en-US" dirty="0" smtClean="0">
                <a:latin typeface="CMMI5"/>
              </a:rPr>
              <a:t>A</a:t>
            </a:r>
            <a:r>
              <a:rPr lang="en-US" dirty="0" smtClean="0">
                <a:latin typeface="CMR10"/>
              </a:rPr>
              <a:t>A</a:t>
            </a:r>
            <a:r>
              <a:rPr lang="en-US" dirty="0" smtClean="0">
                <a:latin typeface="CMSY10ORIG"/>
              </a:rPr>
              <a:t>A</a:t>
            </a:r>
            <a:r>
              <a:rPr lang="en-US" dirty="0" smtClean="0">
                <a:latin typeface="CMBX10"/>
              </a:rPr>
              <a:t>A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81720" y="3256620"/>
            <a:ext cx="12315818" cy="2149403"/>
          </a:xfrm>
          <a:prstGeom prst="rect">
            <a:avLst/>
          </a:prstGeom>
          <a:noFill/>
          <a:ln/>
          <a:effectLst/>
        </p:spPr>
      </p:pic>
      <p:sp>
        <p:nvSpPr>
          <p:cNvPr id="339990" name="Rectangle 22"/>
          <p:cNvSpPr>
            <a:spLocks noChangeArrowheads="1"/>
          </p:cNvSpPr>
          <p:nvPr/>
        </p:nvSpPr>
        <p:spPr bwMode="auto">
          <a:xfrm>
            <a:off x="10403840" y="8453120"/>
            <a:ext cx="2600960" cy="13004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bound on the adaptation error</a:t>
            </a:r>
          </a:p>
        </p:txBody>
      </p:sp>
      <p:sp>
        <p:nvSpPr>
          <p:cNvPr id="339989" name="Text Box 21"/>
          <p:cNvSpPr txBox="1">
            <a:spLocks noChangeArrowheads="1"/>
          </p:cNvSpPr>
          <p:nvPr/>
        </p:nvSpPr>
        <p:spPr bwMode="auto">
          <a:xfrm>
            <a:off x="633748" y="7397080"/>
            <a:ext cx="5580620" cy="77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100000"/>
              </a:spcBef>
            </a:pPr>
            <a:r>
              <a:rPr lang="en-US" dirty="0" smtClean="0">
                <a:solidFill>
                  <a:schemeClr val="bg2"/>
                </a:solidFill>
              </a:rPr>
              <a:t>Minimize the </a:t>
            </a:r>
            <a:r>
              <a:rPr lang="en-US" dirty="0" smtClean="0">
                <a:solidFill>
                  <a:srgbClr val="9600C8"/>
                </a:solidFill>
              </a:rPr>
              <a:t>total variation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746316" y="3868688"/>
            <a:ext cx="5796644" cy="2052228"/>
          </a:xfrm>
          <a:prstGeom prst="ellipse">
            <a:avLst/>
          </a:prstGeom>
          <a:noFill/>
          <a:ln w="254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89" grpId="0"/>
      <p:bldP spid="1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13314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14338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Coalescent as a graphical model</a:t>
            </a:r>
            <a:endParaRPr lang="en-US" sz="4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15362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Coalescent as a graphical model</a:t>
            </a:r>
            <a:endParaRPr lang="en-US" sz="4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16386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Coalescent as a graphical model</a:t>
            </a:r>
            <a:endParaRPr lang="en-US" sz="4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17410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Coalescent as a graphical model</a:t>
            </a:r>
            <a:endParaRPr lang="en-US" sz="4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18434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Inference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 trees in a bottom-up manner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Greedy: At each step, pick optimal pair (maximizes joint likelihood) and time to coalesce (branch length)</a:t>
            </a:r>
          </a:p>
          <a:p>
            <a:r>
              <a:rPr lang="en-US" dirty="0" smtClean="0"/>
              <a:t>Infer values of internal nodes by belief propagation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21750" t="46130" r="14250" b="14961"/>
          <a:stretch>
            <a:fillRect/>
          </a:stretch>
        </p:blipFill>
        <p:spPr bwMode="auto">
          <a:xfrm>
            <a:off x="733346" y="3026700"/>
            <a:ext cx="11647647" cy="425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domains created equal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3111507"/>
          </a:xfrm>
        </p:spPr>
        <p:txBody>
          <a:bodyPr/>
          <a:lstStyle/>
          <a:p>
            <a:r>
              <a:rPr lang="en-US" sz="3200" dirty="0" smtClean="0">
                <a:latin typeface="+mj-lt"/>
              </a:rPr>
              <a:t>Inference by EM:</a:t>
            </a:r>
          </a:p>
          <a:p>
            <a:r>
              <a:rPr lang="en-US" sz="3200" dirty="0" smtClean="0">
                <a:latin typeface="+mj-lt"/>
              </a:rPr>
              <a:t>E: compute expectations over weights</a:t>
            </a:r>
          </a:p>
          <a:p>
            <a:r>
              <a:rPr lang="en-US" sz="3200" dirty="0" smtClean="0">
                <a:latin typeface="+mj-lt"/>
              </a:rPr>
              <a:t>M: maximize tree structure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9083" t="29922" r="8807" b="19948"/>
          <a:stretch>
            <a:fillRect/>
          </a:stretch>
        </p:blipFill>
        <p:spPr bwMode="auto">
          <a:xfrm>
            <a:off x="915911" y="5314956"/>
            <a:ext cx="4951662" cy="4052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8985284" y="4621209"/>
            <a:ext cx="3030579" cy="502285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                 K</a:t>
            </a:r>
            <a:endParaRPr kumimoji="0" lang="en-US" sz="42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9167849" y="6227781"/>
            <a:ext cx="2154267" cy="31766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         </a:t>
            </a:r>
            <a:r>
              <a:rPr lang="en-US" dirty="0" err="1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N</a:t>
            </a:r>
            <a:r>
              <a:rPr lang="en-US" baseline="-25000" dirty="0" err="1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k</a:t>
            </a:r>
            <a:endParaRPr kumimoji="0" lang="en-US" sz="42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679031" y="5205417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28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k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9679031" y="6775476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y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9679031" y="8235996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x</a:t>
            </a: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>
          <a:xfrm rot="5400000">
            <a:off x="9733801" y="6410346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0"/>
            <a:endCxn id="8" idx="4"/>
          </p:cNvCxnSpPr>
          <p:nvPr/>
        </p:nvCxnSpPr>
        <p:spPr>
          <a:xfrm rot="5400000" flipH="1" flipV="1">
            <a:off x="9788571" y="7925636"/>
            <a:ext cx="620721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3" idx="4"/>
            <a:endCxn id="7" idx="0"/>
          </p:cNvCxnSpPr>
          <p:nvPr/>
        </p:nvCxnSpPr>
        <p:spPr>
          <a:xfrm rot="5400000">
            <a:off x="9733801" y="4840287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9679031" y="3635358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28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42518" y="2028786"/>
            <a:ext cx="912825" cy="912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0</a:t>
            </a: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rot="5400000">
            <a:off x="9733801" y="3306741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75" idx="3"/>
          </p:cNvCxnSpPr>
          <p:nvPr/>
        </p:nvCxnSpPr>
        <p:spPr>
          <a:xfrm flipV="1">
            <a:off x="5867573" y="6958041"/>
            <a:ext cx="2935146" cy="38338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 bwMode="auto">
          <a:xfrm>
            <a:off x="2325936" y="88268"/>
            <a:ext cx="5796644" cy="2196244"/>
          </a:xfrm>
          <a:prstGeom prst="wedgeRoundRectCallout">
            <a:avLst>
              <a:gd name="adj1" fmla="val -56889"/>
              <a:gd name="adj2" fmla="val 8799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Message passing</a:t>
            </a:r>
            <a:r>
              <a:rPr kumimoji="0" lang="en-US" sz="4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on coalescent tree; efficiently done by belief propagation</a:t>
            </a: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25736" y="5992924"/>
            <a:ext cx="5796644" cy="1548172"/>
          </a:xfrm>
          <a:prstGeom prst="wedgeRoundRectCallout">
            <a:avLst>
              <a:gd name="adj1" fmla="val -25662"/>
              <a:gd name="adj2" fmla="val -7769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Greedy</a:t>
            </a:r>
            <a:r>
              <a:rPr kumimoji="0" lang="en-US" sz="4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agglomerative clustering algorithm</a:t>
            </a: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tree </a:t>
            </a:r>
            <a:r>
              <a:rPr lang="en-US" i="1" dirty="0" smtClean="0"/>
              <a:t>versus</a:t>
            </a:r>
            <a:r>
              <a:rPr lang="en-US" dirty="0" smtClean="0"/>
              <a:t> inferred tree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19083" t="29922" r="8807" b="19948"/>
          <a:stretch>
            <a:fillRect/>
          </a:stretch>
        </p:blipFill>
        <p:spPr bwMode="auto">
          <a:xfrm>
            <a:off x="201700" y="3436640"/>
            <a:ext cx="7246485" cy="593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798544" y="2932584"/>
          <a:ext cx="4845466" cy="6660740"/>
        </p:xfrm>
        <a:graphic>
          <a:graphicData uri="http://schemas.openxmlformats.org/presentationml/2006/ole">
            <p:oleObj spid="_x0000_s19458" name="Acrobat Document" r:id="rId4" imgW="1133633" imgH="1181265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experimental results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89832" y="2140496"/>
          <a:ext cx="9361040" cy="7351469"/>
        </p:xfrm>
        <a:graphic>
          <a:graphicData uri="http://schemas.openxmlformats.org/presentationml/2006/ole">
            <p:oleObj spid="_x0000_s20482" name="Acrobat Document" r:id="rId3" imgW="3505689" imgH="2752381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49872" y="452437"/>
            <a:ext cx="9253028" cy="1300163"/>
          </a:xfrm>
        </p:spPr>
        <p:txBody>
          <a:bodyPr/>
          <a:lstStyle/>
          <a:p>
            <a:r>
              <a:rPr lang="en-US" sz="4400" dirty="0" smtClean="0"/>
              <a:t>Covariate Shift with Shared Support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757373" y="2637850"/>
            <a:ext cx="10569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u="sng" dirty="0" smtClean="0">
                <a:solidFill>
                  <a:srgbClr val="008000"/>
                </a:solidFill>
              </a:rPr>
              <a:t>Assumption:  Target  &amp; Source Share Support</a:t>
            </a:r>
          </a:p>
        </p:txBody>
      </p:sp>
      <p:pic>
        <p:nvPicPr>
          <p:cNvPr id="29" name="Picture 2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533848" y="3724672"/>
            <a:ext cx="7350907" cy="640578"/>
          </a:xfrm>
          <a:prstGeom prst="rect">
            <a:avLst/>
          </a:prstGeom>
          <a:noFill/>
          <a:ln/>
          <a:effectLst/>
        </p:spPr>
      </p:pic>
      <p:sp>
        <p:nvSpPr>
          <p:cNvPr id="24" name="Oval 23"/>
          <p:cNvSpPr/>
          <p:nvPr/>
        </p:nvSpPr>
        <p:spPr bwMode="auto">
          <a:xfrm>
            <a:off x="7546516" y="7079332"/>
            <a:ext cx="2700299" cy="1476164"/>
          </a:xfrm>
          <a:prstGeom prst="ellipse">
            <a:avLst/>
          </a:prstGeom>
          <a:gradFill flip="none" rotWithShape="0">
            <a:gsLst>
              <a:gs pos="0">
                <a:srgbClr val="0000C8">
                  <a:alpha val="60000"/>
                </a:srgbClr>
              </a:gs>
              <a:gs pos="20000">
                <a:srgbClr val="0000C8">
                  <a:alpha val="90000"/>
                </a:srgbClr>
              </a:gs>
              <a:gs pos="100000">
                <a:srgbClr val="0000C8">
                  <a:alpha val="10000"/>
                </a:srgbClr>
              </a:gs>
            </a:gsLst>
            <a:lin ang="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546517" y="7079332"/>
            <a:ext cx="2700299" cy="1476164"/>
          </a:xfrm>
          <a:prstGeom prst="ellipse">
            <a:avLst/>
          </a:prstGeom>
          <a:gradFill flip="none" rotWithShape="0">
            <a:gsLst>
              <a:gs pos="0">
                <a:srgbClr val="C00000">
                  <a:alpha val="5000"/>
                </a:srgbClr>
              </a:gs>
              <a:gs pos="80000">
                <a:srgbClr val="C00000">
                  <a:alpha val="80000"/>
                </a:srgbClr>
              </a:gs>
              <a:gs pos="100000">
                <a:srgbClr val="C00000">
                  <a:alpha val="50000"/>
                </a:srgbClr>
              </a:gs>
            </a:gsLst>
            <a:lin ang="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505956" y="7037040"/>
            <a:ext cx="2700299" cy="1476164"/>
          </a:xfrm>
          <a:prstGeom prst="ellipse">
            <a:avLst/>
          </a:prstGeom>
          <a:gradFill flip="none" rotWithShape="0">
            <a:gsLst>
              <a:gs pos="0">
                <a:srgbClr val="0000C8">
                  <a:alpha val="60000"/>
                </a:srgbClr>
              </a:gs>
              <a:gs pos="20000">
                <a:srgbClr val="0000C8">
                  <a:alpha val="90000"/>
                </a:srgbClr>
              </a:gs>
              <a:gs pos="100000">
                <a:srgbClr val="0000C8">
                  <a:alpha val="10000"/>
                </a:srgbClr>
              </a:gs>
            </a:gsLst>
            <a:lin ang="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8515763" y="7325072"/>
            <a:ext cx="274320" cy="274320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914289" y="7870661"/>
            <a:ext cx="320040" cy="318507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8427565" y="7902512"/>
            <a:ext cx="274320" cy="274320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8122579" y="7631688"/>
            <a:ext cx="228600" cy="228600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760210" y="7864283"/>
            <a:ext cx="109728" cy="106169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798544" y="7396231"/>
            <a:ext cx="109728" cy="106169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9526736" y="7397080"/>
            <a:ext cx="548640" cy="548640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3768" y="5884912"/>
            <a:ext cx="10260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/>
            <a:r>
              <a:rPr lang="en-US" dirty="0" smtClean="0"/>
              <a:t>Reweight source instances to minimize discrepancy 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 bwMode="auto">
          <a:xfrm>
            <a:off x="2505957" y="7037040"/>
            <a:ext cx="2700299" cy="1476164"/>
          </a:xfrm>
          <a:prstGeom prst="ellipse">
            <a:avLst/>
          </a:prstGeom>
          <a:gradFill flip="none" rotWithShape="0">
            <a:gsLst>
              <a:gs pos="0">
                <a:srgbClr val="C00000">
                  <a:alpha val="5000"/>
                </a:srgbClr>
              </a:gs>
              <a:gs pos="80000">
                <a:srgbClr val="C00000">
                  <a:alpha val="80000"/>
                </a:srgbClr>
              </a:gs>
              <a:gs pos="100000">
                <a:srgbClr val="C00000">
                  <a:alpha val="50000"/>
                </a:srgbClr>
              </a:gs>
            </a:gsLst>
            <a:lin ang="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619220" y="7448806"/>
            <a:ext cx="246888" cy="246888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051268" y="7772842"/>
            <a:ext cx="246888" cy="246888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550072" y="7775702"/>
            <a:ext cx="246888" cy="246888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3118024" y="7628826"/>
            <a:ext cx="246888" cy="246888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2791128" y="7844850"/>
            <a:ext cx="246888" cy="246888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2865996" y="7271646"/>
            <a:ext cx="246888" cy="246888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414168" y="7484810"/>
            <a:ext cx="246888" cy="246888"/>
          </a:xfrm>
          <a:prstGeom prst="ellipse">
            <a:avLst/>
          </a:prstGeom>
          <a:solidFill>
            <a:srgbClr val="0000C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9" grpId="0" animBg="1"/>
      <p:bldP spid="41" grpId="0" animBg="1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Parameter-based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O. </a:t>
            </a:r>
            <a:r>
              <a:rPr lang="en-US" sz="3200" dirty="0" err="1" smtClean="0"/>
              <a:t>Chapelle</a:t>
            </a:r>
            <a:r>
              <a:rPr lang="en-US" sz="3200" dirty="0" smtClean="0"/>
              <a:t> and Z. </a:t>
            </a:r>
            <a:r>
              <a:rPr lang="en-US" sz="3200" dirty="0" err="1" smtClean="0"/>
              <a:t>Harchaoui</a:t>
            </a:r>
            <a:r>
              <a:rPr lang="en-US" sz="3200" dirty="0" smtClean="0"/>
              <a:t>. </a:t>
            </a:r>
            <a:r>
              <a:rPr lang="en-US" sz="3200" u="sng" dirty="0" smtClean="0"/>
              <a:t>A machine learning approach to conjoint analysis</a:t>
            </a:r>
            <a:r>
              <a:rPr lang="en-US" sz="3200" i="1" dirty="0" smtClean="0"/>
              <a:t>.</a:t>
            </a:r>
            <a:r>
              <a:rPr lang="en-US" sz="3200" dirty="0" smtClean="0"/>
              <a:t> NIPS, 2005.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K. Yu, V. </a:t>
            </a:r>
            <a:r>
              <a:rPr lang="en-US" sz="3200" dirty="0" err="1" smtClean="0"/>
              <a:t>Tresp</a:t>
            </a:r>
            <a:r>
              <a:rPr lang="en-US" sz="3200" dirty="0" smtClean="0"/>
              <a:t>, and A. </a:t>
            </a:r>
            <a:r>
              <a:rPr lang="en-US" sz="3200" dirty="0" err="1" smtClean="0"/>
              <a:t>Schwaighofer</a:t>
            </a:r>
            <a:r>
              <a:rPr lang="en-US" sz="3200" dirty="0" smtClean="0"/>
              <a:t>. </a:t>
            </a:r>
            <a:r>
              <a:rPr lang="en-US" sz="3200" u="sng" dirty="0" smtClean="0"/>
              <a:t>Learning Gaussian processes from multiple tasks</a:t>
            </a:r>
            <a:r>
              <a:rPr lang="en-US" sz="3200" dirty="0" smtClean="0"/>
              <a:t>. ICML, 2005.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Y. </a:t>
            </a:r>
            <a:r>
              <a:rPr lang="en-US" sz="3200" dirty="0" err="1" smtClean="0"/>
              <a:t>Xue</a:t>
            </a:r>
            <a:r>
              <a:rPr lang="en-US" sz="3200" dirty="0" smtClean="0"/>
              <a:t>, X. Liao, L. </a:t>
            </a:r>
            <a:r>
              <a:rPr lang="en-US" sz="3200" dirty="0" err="1" smtClean="0"/>
              <a:t>Carin</a:t>
            </a:r>
            <a:r>
              <a:rPr lang="en-US" sz="3200" dirty="0" smtClean="0"/>
              <a:t>, and B. </a:t>
            </a:r>
            <a:r>
              <a:rPr lang="en-US" sz="3200" dirty="0" err="1" smtClean="0"/>
              <a:t>Krishnapuram</a:t>
            </a:r>
            <a:r>
              <a:rPr lang="en-US" sz="3200" dirty="0" smtClean="0"/>
              <a:t>.  </a:t>
            </a:r>
            <a:r>
              <a:rPr lang="en-US" sz="3200" u="sng" dirty="0" smtClean="0"/>
              <a:t>Multi-task learning for </a:t>
            </a:r>
            <a:r>
              <a:rPr lang="en-US" sz="3200" u="sng" dirty="0" err="1" smtClean="0"/>
              <a:t>classication</a:t>
            </a:r>
            <a:r>
              <a:rPr lang="en-US" sz="3200" u="sng" dirty="0" smtClean="0"/>
              <a:t> with </a:t>
            </a:r>
            <a:r>
              <a:rPr lang="en-US" sz="3200" u="sng" dirty="0" err="1" smtClean="0"/>
              <a:t>Dirichlet</a:t>
            </a:r>
            <a:r>
              <a:rPr lang="en-US" sz="3200" u="sng" dirty="0" smtClean="0"/>
              <a:t> process priors</a:t>
            </a:r>
            <a:r>
              <a:rPr lang="en-US" sz="3200" dirty="0" smtClean="0"/>
              <a:t>. JMLR, 2007.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H. </a:t>
            </a:r>
            <a:r>
              <a:rPr lang="en-US" sz="3200" dirty="0" err="1" smtClean="0"/>
              <a:t>Daumé</a:t>
            </a:r>
            <a:r>
              <a:rPr lang="en-US" sz="3200" dirty="0" smtClean="0"/>
              <a:t> III.  </a:t>
            </a:r>
            <a:r>
              <a:rPr lang="en-US" sz="3200" u="sng" dirty="0" smtClean="0"/>
              <a:t>Bayesian Multitask Learning with Latent Hierarchies</a:t>
            </a:r>
            <a:r>
              <a:rPr lang="en-US" sz="3200" i="1" dirty="0" smtClean="0"/>
              <a:t>.  </a:t>
            </a:r>
            <a:r>
              <a:rPr lang="en-US" sz="3200" dirty="0" smtClean="0"/>
              <a:t>UAI 2009.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Outline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268" y="2028786"/>
            <a:ext cx="12049290" cy="746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Notation and Common Concepts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Semi-supervised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Covariate shift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Learning Shared Representations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accent4"/>
                </a:solidFill>
              </a:rPr>
              <a:t>Feature-Based Approaches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2"/>
                </a:solidFill>
              </a:rPr>
              <a:t>Parameter-Based Approaches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2121FF"/>
                </a:solidFill>
              </a:rPr>
              <a:t>Open Questions and Uncovered Algorithms</a:t>
            </a:r>
            <a:endParaRPr lang="en-US" dirty="0">
              <a:solidFill>
                <a:srgbClr val="2121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5350272" y="8693224"/>
            <a:ext cx="5746784" cy="568464"/>
          </a:xfrm>
          <a:prstGeom prst="rect">
            <a:avLst/>
          </a:prstGeom>
          <a:noFill/>
          <a:ln/>
          <a:effectLst/>
        </p:spPr>
      </p:pic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5868144" cy="1300163"/>
          </a:xfrm>
        </p:spPr>
        <p:txBody>
          <a:bodyPr/>
          <a:lstStyle/>
          <a:p>
            <a:r>
              <a:rPr lang="en-US" dirty="0" smtClean="0"/>
              <a:t>Theory and Practice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53728" y="2104492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rgbClr val="008000"/>
                </a:solidFill>
              </a:rPr>
              <a:t>Hypothesis classes from projections      :</a:t>
            </a:r>
          </a:p>
        </p:txBody>
      </p:sp>
      <p:pic>
        <p:nvPicPr>
          <p:cNvPr id="42" name="Picture 4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511286" y="2104492"/>
            <a:ext cx="1295370" cy="518768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6628140" y="2188039"/>
            <a:ext cx="414965" cy="414965"/>
          </a:xfrm>
          <a:prstGeom prst="rect">
            <a:avLst/>
          </a:prstGeom>
          <a:noFill/>
          <a:ln/>
          <a:effectLst/>
        </p:spPr>
      </p:pic>
      <p:grpSp>
        <p:nvGrpSpPr>
          <p:cNvPr id="4" name="Group 48"/>
          <p:cNvGrpSpPr/>
          <p:nvPr/>
        </p:nvGrpSpPr>
        <p:grpSpPr>
          <a:xfrm>
            <a:off x="2674780" y="3687396"/>
            <a:ext cx="1235332" cy="4181656"/>
            <a:chOff x="777764" y="4068308"/>
            <a:chExt cx="1235332" cy="4181656"/>
          </a:xfrm>
        </p:grpSpPr>
        <p:sp>
          <p:nvSpPr>
            <p:cNvPr id="41" name="Text Box 6"/>
            <p:cNvSpPr txBox="1">
              <a:spLocks noChangeArrowheads="1"/>
            </p:cNvSpPr>
            <p:nvPr/>
          </p:nvSpPr>
          <p:spPr bwMode="auto">
            <a:xfrm>
              <a:off x="1189850" y="4068308"/>
              <a:ext cx="504056" cy="4181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en-US" sz="2800" b="1" dirty="0" smtClean="0">
                  <a:solidFill>
                    <a:schemeClr val="tx2"/>
                  </a:solidFill>
                </a:rPr>
                <a:t>3</a:t>
              </a:r>
              <a:r>
                <a:rPr lang="en-US" sz="2800" dirty="0" smtClean="0">
                  <a:solidFill>
                    <a:schemeClr val="tx2"/>
                  </a:solidFill>
                </a:rPr>
                <a:t>0</a:t>
              </a:r>
            </a:p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endParaRPr lang="en-US" sz="2800" dirty="0" smtClean="0">
                <a:solidFill>
                  <a:schemeClr val="tx2"/>
                </a:solidFill>
              </a:endParaRPr>
            </a:p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en-US" sz="2800" b="1" dirty="0" smtClean="0">
                  <a:solidFill>
                    <a:schemeClr val="tx2"/>
                  </a:solidFill>
                </a:rPr>
                <a:t>1</a:t>
              </a:r>
              <a:r>
                <a:rPr lang="en-US" sz="2800" dirty="0" smtClean="0">
                  <a:solidFill>
                    <a:schemeClr val="tx2"/>
                  </a:solidFill>
                </a:rPr>
                <a:t>00</a:t>
              </a:r>
              <a:r>
                <a:rPr lang="en-US" sz="2800" b="1" dirty="0" smtClean="0">
                  <a:solidFill>
                    <a:schemeClr val="tx2"/>
                  </a:solidFill>
                </a:rPr>
                <a:t>1</a:t>
              </a:r>
              <a:endParaRPr 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auto">
            <a:xfrm rot="5400000">
              <a:off x="-644394" y="5830906"/>
              <a:ext cx="4140460" cy="6480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 sz="2800"/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1101800" y="4660776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777764" y="5164832"/>
              <a:ext cx="1235332" cy="777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1101800" y="5164831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101800" y="5992923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5" name="Line 14"/>
            <p:cNvSpPr>
              <a:spLocks noChangeShapeType="1"/>
            </p:cNvSpPr>
            <p:nvPr/>
          </p:nvSpPr>
          <p:spPr bwMode="auto">
            <a:xfrm>
              <a:off x="1101800" y="6618863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6" name="Line 14"/>
            <p:cNvSpPr>
              <a:spLocks noChangeShapeType="1"/>
            </p:cNvSpPr>
            <p:nvPr/>
          </p:nvSpPr>
          <p:spPr bwMode="auto">
            <a:xfrm>
              <a:off x="1109792" y="7181055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7" name="Line 14"/>
            <p:cNvSpPr>
              <a:spLocks noChangeShapeType="1"/>
            </p:cNvSpPr>
            <p:nvPr/>
          </p:nvSpPr>
          <p:spPr bwMode="auto">
            <a:xfrm>
              <a:off x="1101800" y="7577100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</p:grpSp>
      <p:pic>
        <p:nvPicPr>
          <p:cNvPr id="59" name="Picture 3" descr="documen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14640" y="4412668"/>
            <a:ext cx="1381620" cy="1941387"/>
          </a:xfrm>
          <a:prstGeom prst="rect">
            <a:avLst/>
          </a:prstGeom>
          <a:noFill/>
        </p:spPr>
      </p:pic>
      <p:pic>
        <p:nvPicPr>
          <p:cNvPr id="60" name="Picture 59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3070824" y="3184612"/>
            <a:ext cx="468052" cy="388483"/>
          </a:xfrm>
          <a:prstGeom prst="rect">
            <a:avLst/>
          </a:prstGeom>
          <a:noFill/>
          <a:ln/>
          <a:effectLst/>
        </p:spPr>
      </p:pic>
      <p:sp>
        <p:nvSpPr>
          <p:cNvPr id="68" name="Rectangle 67"/>
          <p:cNvSpPr/>
          <p:nvPr/>
        </p:nvSpPr>
        <p:spPr>
          <a:xfrm>
            <a:off x="4594188" y="6424972"/>
            <a:ext cx="4392488" cy="776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l">
              <a:lnSpc>
                <a:spcPct val="140000"/>
              </a:lnSpc>
              <a:spcBef>
                <a:spcPts val="0"/>
              </a:spcBef>
              <a:buAutoNum type="arabicParenR"/>
            </a:pPr>
            <a:r>
              <a:rPr lang="en-US" sz="3600" dirty="0" smtClean="0">
                <a:solidFill>
                  <a:schemeClr val="tx2"/>
                </a:solidFill>
              </a:rPr>
              <a:t>Minimize divergence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rgbClr val="008000"/>
                </a:solidFill>
              </a:rPr>
              <a:t> </a:t>
            </a:r>
          </a:p>
        </p:txBody>
      </p:sp>
      <p:sp>
        <p:nvSpPr>
          <p:cNvPr id="70" name="AutoShape 4"/>
          <p:cNvSpPr>
            <a:spLocks noChangeArrowheads="1"/>
          </p:cNvSpPr>
          <p:nvPr/>
        </p:nvSpPr>
        <p:spPr bwMode="auto">
          <a:xfrm>
            <a:off x="4433680" y="4568806"/>
            <a:ext cx="1224136" cy="828092"/>
          </a:xfrm>
          <a:prstGeom prst="rightArrow">
            <a:avLst>
              <a:gd name="adj1" fmla="val 50000"/>
              <a:gd name="adj2" fmla="val 51919"/>
            </a:avLst>
          </a:prstGeom>
          <a:solidFill>
            <a:srgbClr val="008000"/>
          </a:solidFill>
          <a:ln w="2540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2800"/>
          </a:p>
        </p:txBody>
      </p:sp>
      <p:cxnSp>
        <p:nvCxnSpPr>
          <p:cNvPr id="47" name="Straight Connector 46"/>
          <p:cNvCxnSpPr/>
          <p:nvPr/>
        </p:nvCxnSpPr>
        <p:spPr>
          <a:xfrm>
            <a:off x="5837836" y="4975702"/>
            <a:ext cx="6173176" cy="91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634466" y="5096743"/>
            <a:ext cx="573744" cy="573744"/>
          </a:xfrm>
          <a:prstGeom prst="rect">
            <a:avLst/>
          </a:prstGeom>
          <a:noFill/>
          <a:ln/>
          <a:effectLst/>
        </p:spPr>
      </p:pic>
      <p:sp>
        <p:nvSpPr>
          <p:cNvPr id="48" name="Plus 47"/>
          <p:cNvSpPr/>
          <p:nvPr/>
        </p:nvSpPr>
        <p:spPr bwMode="auto">
          <a:xfrm>
            <a:off x="9770200" y="4720662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63" name="Picture 6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5139643" y="3339428"/>
            <a:ext cx="2221455" cy="601268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8021873" y="3353177"/>
            <a:ext cx="4327536" cy="602247"/>
          </a:xfrm>
          <a:prstGeom prst="rect">
            <a:avLst/>
          </a:prstGeom>
          <a:noFill/>
          <a:ln/>
          <a:effectLst/>
        </p:spPr>
      </p:pic>
      <p:sp>
        <p:nvSpPr>
          <p:cNvPr id="53" name="Plus 52"/>
          <p:cNvSpPr/>
          <p:nvPr/>
        </p:nvSpPr>
        <p:spPr bwMode="auto">
          <a:xfrm>
            <a:off x="10723070" y="4736704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2" name="Minus 61"/>
          <p:cNvSpPr/>
          <p:nvPr/>
        </p:nvSpPr>
        <p:spPr bwMode="auto">
          <a:xfrm>
            <a:off x="7883036" y="4798694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6" name="Minus 65"/>
          <p:cNvSpPr/>
          <p:nvPr/>
        </p:nvSpPr>
        <p:spPr bwMode="auto">
          <a:xfrm>
            <a:off x="8738930" y="4802614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9" name="Minus 68"/>
          <p:cNvSpPr/>
          <p:nvPr/>
        </p:nvSpPr>
        <p:spPr bwMode="auto">
          <a:xfrm>
            <a:off x="7042460" y="4804792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1" name="Minus 70"/>
          <p:cNvSpPr/>
          <p:nvPr/>
        </p:nvSpPr>
        <p:spPr bwMode="auto">
          <a:xfrm>
            <a:off x="6250372" y="4804792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5962340" y="487680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7" name="Oval 76"/>
          <p:cNvSpPr/>
          <p:nvPr/>
        </p:nvSpPr>
        <p:spPr bwMode="auto">
          <a:xfrm>
            <a:off x="6715564" y="489066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7548300" y="487462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8299740" y="490670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9419784" y="490278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10399008" y="490670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5400000">
            <a:off x="8541144" y="5055096"/>
            <a:ext cx="1371600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11324076" y="490888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107" name="Picture 106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5530292" y="7291828"/>
            <a:ext cx="2693221" cy="568464"/>
          </a:xfrm>
          <a:prstGeom prst="rect">
            <a:avLst/>
          </a:prstGeom>
          <a:noFill/>
          <a:ln/>
          <a:effectLst/>
        </p:spPr>
      </p:pic>
      <p:sp>
        <p:nvSpPr>
          <p:cNvPr id="44" name="&quot;No&quot; Symbol 43"/>
          <p:cNvSpPr/>
          <p:nvPr/>
        </p:nvSpPr>
        <p:spPr bwMode="auto">
          <a:xfrm>
            <a:off x="5206256" y="8585212"/>
            <a:ext cx="5868652" cy="720080"/>
          </a:xfrm>
          <a:prstGeom prst="noSmoking">
            <a:avLst>
              <a:gd name="adj" fmla="val 8388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 rtlCol="0" anchor="ctr"/>
          <a:lstStyle/>
          <a:p>
            <a:pPr algn="ctr"/>
            <a:endParaRPr lang="en-US" sz="2800"/>
          </a:p>
        </p:txBody>
      </p:sp>
      <p:sp>
        <p:nvSpPr>
          <p:cNvPr id="46" name="Rectangle 45"/>
          <p:cNvSpPr/>
          <p:nvPr/>
        </p:nvSpPr>
        <p:spPr>
          <a:xfrm>
            <a:off x="4594188" y="7020100"/>
            <a:ext cx="4392488" cy="776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l">
              <a:lnSpc>
                <a:spcPct val="140000"/>
              </a:lnSpc>
              <a:spcBef>
                <a:spcPts val="0"/>
              </a:spcBef>
            </a:pPr>
            <a:r>
              <a:rPr lang="en-US" sz="3600" dirty="0" smtClean="0">
                <a:solidFill>
                  <a:schemeClr val="bg2"/>
                </a:solidFill>
              </a:rPr>
              <a:t>2)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0" grpId="0" animBg="1"/>
      <p:bldP spid="48" grpId="0" animBg="1"/>
      <p:bldP spid="53" grpId="0" animBg="1"/>
      <p:bldP spid="62" grpId="0" animBg="1"/>
      <p:bldP spid="66" grpId="0" animBg="1"/>
      <p:bldP spid="69" grpId="0" animBg="1"/>
      <p:bldP spid="71" grpId="0" animBg="1"/>
      <p:bldP spid="73" grpId="0" animBg="1"/>
      <p:bldP spid="77" grpId="0" animBg="1"/>
      <p:bldP spid="80" grpId="0" animBg="1"/>
      <p:bldP spid="82" grpId="0" animBg="1"/>
      <p:bldP spid="83" grpId="0" animBg="1"/>
      <p:bldP spid="84" grpId="0" animBg="1"/>
      <p:bldP spid="105" grpId="0" animBg="1"/>
      <p:bldP spid="4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706184" cy="1300163"/>
          </a:xfrm>
        </p:spPr>
        <p:txBody>
          <a:bodyPr/>
          <a:lstStyle/>
          <a:p>
            <a:r>
              <a:rPr lang="en-US" sz="4200" dirty="0" smtClean="0"/>
              <a:t>Open Questions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81720" y="1924472"/>
            <a:ext cx="10260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u="sng" dirty="0" smtClean="0">
                <a:solidFill>
                  <a:srgbClr val="008000"/>
                </a:solidFill>
              </a:rPr>
              <a:t>Matching Theory and Practice </a:t>
            </a:r>
            <a:endParaRPr lang="en-US" u="sng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648" y="2752564"/>
            <a:ext cx="12453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/>
              <a:t>Theory does not exactly suggest what practitioners 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724" y="3940696"/>
            <a:ext cx="11377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u="sng" dirty="0" smtClean="0">
                <a:solidFill>
                  <a:srgbClr val="008000"/>
                </a:solidFill>
              </a:rPr>
              <a:t>Prior Knowledge</a:t>
            </a:r>
            <a:endParaRPr lang="en-US" u="sng" dirty="0">
              <a:solidFill>
                <a:srgbClr val="008000"/>
              </a:solidFill>
            </a:endParaRPr>
          </a:p>
        </p:txBody>
      </p:sp>
      <p:pic>
        <p:nvPicPr>
          <p:cNvPr id="11" name="Picture 10" descr="yoram_pictur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729" y="5118430"/>
            <a:ext cx="1277955" cy="1703940"/>
          </a:xfrm>
          <a:prstGeom prst="rect">
            <a:avLst/>
          </a:prstGeom>
        </p:spPr>
      </p:pic>
      <p:pic>
        <p:nvPicPr>
          <p:cNvPr id="14" name="Picture 13" descr="manfr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12" y="7217060"/>
            <a:ext cx="1398705" cy="167959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rot="5400000">
            <a:off x="573880" y="7396215"/>
            <a:ext cx="3200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V="1">
            <a:off x="2145916" y="8964365"/>
            <a:ext cx="30243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 bwMode="auto">
          <a:xfrm rot="17631022">
            <a:off x="2369237" y="5485746"/>
            <a:ext cx="1097280" cy="685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 rot="19508583">
            <a:off x="3838117" y="6266634"/>
            <a:ext cx="685800" cy="10972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 rot="17631022">
            <a:off x="2063438" y="6997912"/>
            <a:ext cx="1097280" cy="6858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 rot="19508583">
            <a:off x="3442074" y="7706796"/>
            <a:ext cx="685800" cy="109728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7844" y="5217676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F2-F1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82120" y="856604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F1-F0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2541960" y="5560876"/>
            <a:ext cx="756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/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/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53928" y="7109048"/>
            <a:ext cx="756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/</a:t>
            </a:r>
            <a:r>
              <a:rPr lang="en-US" sz="2800" b="1" dirty="0" err="1" smtClean="0"/>
              <a:t>i</a:t>
            </a:r>
            <a:r>
              <a:rPr lang="en-US" sz="2800" b="1" dirty="0" smtClean="0"/>
              <a:t>/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406056" y="8009148"/>
            <a:ext cx="756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/e/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74108" y="6532984"/>
            <a:ext cx="756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/e/</a:t>
            </a:r>
            <a:endParaRPr lang="en-US" sz="2800" b="1" dirty="0"/>
          </a:p>
        </p:txBody>
      </p:sp>
      <p:sp>
        <p:nvSpPr>
          <p:cNvPr id="21" name="Down Arrow 20"/>
          <p:cNvSpPr/>
          <p:nvPr/>
        </p:nvSpPr>
        <p:spPr bwMode="auto">
          <a:xfrm>
            <a:off x="2649972" y="6352964"/>
            <a:ext cx="396044" cy="504056"/>
          </a:xfrm>
          <a:prstGeom prst="downArrow">
            <a:avLst/>
          </a:prstGeom>
          <a:solidFill>
            <a:srgbClr val="9600E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 rtlCol="0" anchor="ctr"/>
          <a:lstStyle/>
          <a:p>
            <a:pPr algn="ctr"/>
            <a:endParaRPr lang="en-US" sz="2800"/>
          </a:p>
        </p:txBody>
      </p:sp>
      <p:sp>
        <p:nvSpPr>
          <p:cNvPr id="24" name="Down Arrow 23"/>
          <p:cNvSpPr/>
          <p:nvPr/>
        </p:nvSpPr>
        <p:spPr bwMode="auto">
          <a:xfrm rot="1022911">
            <a:off x="3790479" y="7346107"/>
            <a:ext cx="461206" cy="481066"/>
          </a:xfrm>
          <a:prstGeom prst="downArrow">
            <a:avLst/>
          </a:prstGeom>
          <a:solidFill>
            <a:srgbClr val="9600E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 rtlCol="0" anchor="ctr"/>
          <a:lstStyle/>
          <a:p>
            <a:pPr algn="ctr"/>
            <a:endParaRPr lang="en-US" sz="2800"/>
          </a:p>
        </p:txBody>
      </p:sp>
      <p:pic>
        <p:nvPicPr>
          <p:cNvPr id="63" name="Picture 62" descr="synchronou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0392" y="5020816"/>
            <a:ext cx="6430392" cy="427527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478064" y="5164832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solidFill>
                  <a:srgbClr val="008000"/>
                </a:solidFill>
              </a:rPr>
              <a:t>Speech Recognition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598744" y="4804792"/>
            <a:ext cx="3046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Cross-Lingual Grammar Projection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46" grpId="0" animBg="1"/>
      <p:bldP spid="49" grpId="0" animBg="1"/>
      <p:bldP spid="50" grpId="0" animBg="1"/>
      <p:bldP spid="51" grpId="0" animBg="1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4" grpId="0" animBg="1"/>
      <p:bldP spid="64" grpId="0"/>
      <p:bldP spid="6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706184" cy="1300163"/>
          </a:xfrm>
        </p:spPr>
        <p:txBody>
          <a:bodyPr/>
          <a:lstStyle/>
          <a:p>
            <a:r>
              <a:rPr lang="en-US" sz="4200" dirty="0" smtClean="0"/>
              <a:t>More Semi-supervised Adaptation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81720" y="3580656"/>
            <a:ext cx="10260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u="sng" dirty="0" smtClean="0">
                <a:solidFill>
                  <a:srgbClr val="008000"/>
                </a:solidFill>
              </a:rPr>
              <a:t>Self-training and Co-training </a:t>
            </a:r>
            <a:endParaRPr lang="en-US" u="sng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636" y="4552764"/>
            <a:ext cx="124534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/>
              <a:t>[1] D. </a:t>
            </a:r>
            <a:r>
              <a:rPr lang="en-US" sz="3200" dirty="0" err="1" smtClean="0"/>
              <a:t>McClosky</a:t>
            </a:r>
            <a:r>
              <a:rPr lang="en-US" sz="3200" dirty="0" smtClean="0"/>
              <a:t> et al.  </a:t>
            </a:r>
            <a:r>
              <a:rPr lang="en-US" sz="3200" u="sng" dirty="0" err="1" smtClean="0"/>
              <a:t>Reranking</a:t>
            </a:r>
            <a:r>
              <a:rPr lang="en-US" sz="3200" u="sng" dirty="0" smtClean="0"/>
              <a:t> and Self-Training for Parser Adaptation</a:t>
            </a:r>
            <a:r>
              <a:rPr lang="en-US" sz="3200" dirty="0" smtClean="0"/>
              <a:t>.  2006.</a:t>
            </a:r>
          </a:p>
          <a:p>
            <a:pPr algn="l"/>
            <a:endParaRPr lang="en-US" sz="3200" dirty="0" smtClean="0"/>
          </a:p>
          <a:p>
            <a:pPr algn="l"/>
            <a:r>
              <a:rPr lang="en-US" sz="3200" dirty="0" smtClean="0"/>
              <a:t>[2] K. </a:t>
            </a:r>
            <a:r>
              <a:rPr lang="en-US" sz="3200" dirty="0" err="1" smtClean="0"/>
              <a:t>Sagae</a:t>
            </a:r>
            <a:r>
              <a:rPr lang="en-US" sz="3200" dirty="0" smtClean="0"/>
              <a:t> &amp; J. Tsuji. </a:t>
            </a:r>
            <a:r>
              <a:rPr lang="en-US" sz="3200" u="sng" dirty="0" smtClean="0"/>
              <a:t>Dependency Parsing and Domain Adaptation with LR Models and Parser Ensembles</a:t>
            </a:r>
            <a:r>
              <a:rPr lang="en-US" sz="3200" dirty="0" smtClean="0"/>
              <a:t>.  2007.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720" y="7363978"/>
            <a:ext cx="10260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u="sng" dirty="0" smtClean="0">
                <a:solidFill>
                  <a:srgbClr val="008000"/>
                </a:solidFill>
              </a:rPr>
              <a:t>Structured Representation Learning</a:t>
            </a:r>
            <a:endParaRPr lang="en-US" u="sng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636" y="8336086"/>
            <a:ext cx="12453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/>
              <a:t>[3] F. Huang and A. Yates.  </a:t>
            </a:r>
            <a:r>
              <a:rPr lang="en-US" sz="3200" u="sng" dirty="0" smtClean="0"/>
              <a:t>Distributional Representations for Handling </a:t>
            </a:r>
            <a:r>
              <a:rPr lang="en-US" sz="3200" u="sng" dirty="0" err="1" smtClean="0"/>
              <a:t>Sparsity</a:t>
            </a:r>
            <a:r>
              <a:rPr lang="en-US" sz="3200" u="sng" dirty="0" smtClean="0"/>
              <a:t> in Supervised Sequence Labeling</a:t>
            </a:r>
            <a:r>
              <a:rPr lang="en-US" sz="3200" dirty="0" smtClean="0"/>
              <a:t>.  2009.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3728" y="2055131"/>
            <a:ext cx="12061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solidFill>
                  <a:srgbClr val="2121FF"/>
                </a:solidFill>
              </a:rPr>
              <a:t>http://</a:t>
            </a:r>
            <a:r>
              <a:rPr lang="en-US" sz="4400" u="sng" dirty="0" smtClean="0">
                <a:solidFill>
                  <a:srgbClr val="2121FF"/>
                </a:solidFill>
              </a:rPr>
              <a:t>adaptationtutorial.blitzer.com/references/</a:t>
            </a:r>
            <a:endParaRPr lang="en-US" sz="4400" u="sng" dirty="0">
              <a:solidFill>
                <a:srgbClr val="2121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domain anyway?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Time?</a:t>
            </a:r>
          </a:p>
          <a:p>
            <a:pPr lvl="1"/>
            <a:r>
              <a:rPr lang="en-US" dirty="0" smtClean="0"/>
              <a:t>News the day I was born </a:t>
            </a:r>
            <a:r>
              <a:rPr lang="en-US" i="1" dirty="0" err="1" smtClean="0"/>
              <a:t>vs</a:t>
            </a:r>
            <a:r>
              <a:rPr lang="en-US" dirty="0" smtClean="0"/>
              <a:t> news today?</a:t>
            </a:r>
          </a:p>
          <a:p>
            <a:pPr lvl="1"/>
            <a:r>
              <a:rPr lang="en-US" dirty="0" smtClean="0"/>
              <a:t>News yesterday</a:t>
            </a:r>
            <a:r>
              <a:rPr lang="en-US" i="1" dirty="0" smtClean="0"/>
              <a:t> </a:t>
            </a:r>
            <a:r>
              <a:rPr lang="en-US" i="1" dirty="0" err="1" smtClean="0"/>
              <a:t>vs</a:t>
            </a:r>
            <a:r>
              <a:rPr lang="en-US" dirty="0" smtClean="0"/>
              <a:t> news today?</a:t>
            </a:r>
          </a:p>
          <a:p>
            <a:r>
              <a:rPr lang="en-US" dirty="0" smtClean="0"/>
              <a:t>Space?</a:t>
            </a:r>
          </a:p>
          <a:p>
            <a:pPr lvl="1"/>
            <a:r>
              <a:rPr lang="en-US" dirty="0" smtClean="0"/>
              <a:t>News back home </a:t>
            </a:r>
            <a:r>
              <a:rPr lang="en-US" i="1" dirty="0" err="1" smtClean="0"/>
              <a:t>vs</a:t>
            </a:r>
            <a:r>
              <a:rPr lang="en-US" dirty="0" smtClean="0"/>
              <a:t> news in Haifa?</a:t>
            </a:r>
          </a:p>
          <a:p>
            <a:pPr lvl="1"/>
            <a:r>
              <a:rPr lang="en-US" dirty="0" smtClean="0"/>
              <a:t>News in Tel Aviv </a:t>
            </a:r>
            <a:r>
              <a:rPr lang="en-US" i="1" dirty="0" err="1" smtClean="0"/>
              <a:t>vs</a:t>
            </a:r>
            <a:r>
              <a:rPr lang="en-US" dirty="0" smtClean="0"/>
              <a:t> news in Haifa?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 my data even come with a domain specified?</a:t>
            </a:r>
          </a:p>
        </p:txBody>
      </p:sp>
      <p:sp>
        <p:nvSpPr>
          <p:cNvPr id="4" name="Right Brace 3"/>
          <p:cNvSpPr/>
          <p:nvPr/>
        </p:nvSpPr>
        <p:spPr>
          <a:xfrm>
            <a:off x="9454728" y="2212504"/>
            <a:ext cx="792088" cy="3816424"/>
          </a:xfrm>
          <a:prstGeom prst="rightBrac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426836" y="3061499"/>
            <a:ext cx="2340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 a continuous structure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3586076" y="7289068"/>
            <a:ext cx="6480720" cy="17281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r>
              <a:rPr lang="en-US" sz="3600" dirty="0" smtClean="0">
                <a:latin typeface="+mj-lt"/>
              </a:rPr>
              <a:t>Stream of </a:t>
            </a:r>
            <a:r>
              <a:rPr lang="en-US" sz="3600" i="1" dirty="0" smtClean="0">
                <a:latin typeface="+mj-lt"/>
              </a:rPr>
              <a:t>&lt;</a:t>
            </a:r>
            <a:r>
              <a:rPr lang="en-US" sz="3600" i="1" dirty="0" err="1" smtClean="0">
                <a:latin typeface="+mj-lt"/>
              </a:rPr>
              <a:t>x,y,d</a:t>
            </a:r>
            <a:r>
              <a:rPr lang="en-US" sz="3600" i="1" dirty="0" smtClean="0">
                <a:latin typeface="+mj-lt"/>
              </a:rPr>
              <a:t>&gt;</a:t>
            </a:r>
            <a:r>
              <a:rPr lang="en-US" sz="3600" dirty="0" smtClean="0">
                <a:latin typeface="+mj-lt"/>
              </a:rPr>
              <a:t> data</a:t>
            </a:r>
          </a:p>
          <a:p>
            <a:r>
              <a:rPr lang="en-US" sz="3600" dirty="0" smtClean="0">
                <a:latin typeface="+mj-lt"/>
              </a:rPr>
              <a:t>with </a:t>
            </a:r>
            <a:r>
              <a:rPr lang="en-US" sz="3600" i="1" dirty="0" smtClean="0">
                <a:latin typeface="+mj-lt"/>
              </a:rPr>
              <a:t>y</a:t>
            </a:r>
            <a:r>
              <a:rPr lang="en-US" sz="3600" dirty="0" smtClean="0">
                <a:latin typeface="+mj-lt"/>
              </a:rPr>
              <a:t> and </a:t>
            </a:r>
            <a:r>
              <a:rPr lang="en-US" sz="3600" i="1" dirty="0" smtClean="0">
                <a:latin typeface="+mj-lt"/>
              </a:rPr>
              <a:t>d</a:t>
            </a:r>
            <a:r>
              <a:rPr lang="en-US" sz="3600" dirty="0" smtClean="0">
                <a:latin typeface="+mj-lt"/>
              </a:rPr>
              <a:t> sometimes hidden?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88" y="6136940"/>
            <a:ext cx="2857500" cy="3381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We’re </a:t>
            </a:r>
            <a:r>
              <a:rPr lang="en-US" sz="4800" i="1" dirty="0" smtClean="0"/>
              <a:t>all</a:t>
            </a:r>
            <a:r>
              <a:rPr lang="en-US" sz="4800" dirty="0" smtClean="0"/>
              <a:t> domains: personalization</a:t>
            </a:r>
            <a:endParaRPr lang="en-US" sz="48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890332" y="2276475"/>
            <a:ext cx="6463593" cy="7100825"/>
          </a:xfrm>
        </p:spPr>
        <p:txBody>
          <a:bodyPr/>
          <a:lstStyle/>
          <a:p>
            <a:pPr marL="346075" indent="-431800">
              <a:buClr>
                <a:srgbClr val="800000"/>
              </a:buClr>
              <a:buSzPct val="75000"/>
              <a:buFont typeface="Wingdings" pitchFamily="2" charset="2"/>
              <a:buChar char="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 smtClean="0">
                <a:latin typeface="+mj-lt"/>
              </a:rPr>
              <a:t>adapt learn across millions of “domains”?</a:t>
            </a:r>
          </a:p>
          <a:p>
            <a:pPr marL="346075" indent="-431800">
              <a:buClr>
                <a:srgbClr val="800000"/>
              </a:buClr>
              <a:buSzPct val="75000"/>
              <a:buFont typeface="Wingdings" pitchFamily="2" charset="2"/>
              <a:buChar char="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 smtClean="0">
                <a:latin typeface="+mj-lt"/>
              </a:rPr>
              <a:t>share enough information to be useful?</a:t>
            </a:r>
          </a:p>
          <a:p>
            <a:pPr marL="346075" indent="-431800">
              <a:buClr>
                <a:srgbClr val="800000"/>
              </a:buClr>
              <a:buSzPct val="75000"/>
              <a:buFont typeface="Wingdings" pitchFamily="2" charset="2"/>
              <a:buChar char="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 smtClean="0">
                <a:latin typeface="+mj-lt"/>
              </a:rPr>
              <a:t>share little enough information to be safe?</a:t>
            </a:r>
          </a:p>
          <a:p>
            <a:pPr marL="346075" indent="-431800">
              <a:buClr>
                <a:srgbClr val="800000"/>
              </a:buClr>
              <a:buSzPct val="75000"/>
              <a:buFont typeface="Wingdings" pitchFamily="2" charset="2"/>
              <a:buChar char="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 smtClean="0">
                <a:latin typeface="+mj-lt"/>
              </a:rPr>
              <a:t>avoid negative transfer?</a:t>
            </a:r>
          </a:p>
          <a:p>
            <a:pPr marL="346075" indent="-431800">
              <a:buClr>
                <a:srgbClr val="800000"/>
              </a:buClr>
              <a:buSzPct val="75000"/>
              <a:buFont typeface="Wingdings" pitchFamily="2" charset="2"/>
              <a:buChar char="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 smtClean="0">
                <a:latin typeface="+mj-lt"/>
              </a:rPr>
              <a:t>avoid DAAM (domain adaptation spam)?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748" y="2140496"/>
            <a:ext cx="3021013" cy="3524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13968" y="4804792"/>
            <a:ext cx="2881704" cy="36364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706184" cy="1300163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9792" y="4961582"/>
            <a:ext cx="10693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460146" y="8025465"/>
            <a:ext cx="10910906" cy="1207819"/>
          </a:xfrm>
          <a:prstGeom prst="rect">
            <a:avLst/>
          </a:prstGeom>
          <a:noFill/>
          <a:ln/>
          <a:effectLst/>
        </p:spPr>
      </p:pic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Instance Reweighting</a:t>
            </a:r>
            <a:endParaRPr lang="en-US" dirty="0"/>
          </a:p>
        </p:txBody>
      </p:sp>
      <p:pic>
        <p:nvPicPr>
          <p:cNvPr id="29" name="Picture 2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418900" y="2536539"/>
            <a:ext cx="7158217" cy="588426"/>
          </a:xfrm>
          <a:prstGeom prst="rect">
            <a:avLst/>
          </a:prstGeom>
          <a:noFill/>
          <a:ln/>
          <a:effectLst/>
        </p:spPr>
      </p:pic>
      <p:pic>
        <p:nvPicPr>
          <p:cNvPr id="30" name="Picture 2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420798" y="4142351"/>
            <a:ext cx="6544441" cy="1075600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35438" y="5992924"/>
            <a:ext cx="7405631" cy="1219370"/>
          </a:xfrm>
          <a:prstGeom prst="rect">
            <a:avLst/>
          </a:prstGeom>
          <a:noFill/>
          <a:ln/>
          <a:effectLst/>
        </p:spPr>
      </p:pic>
      <p:sp>
        <p:nvSpPr>
          <p:cNvPr id="6" name="TextBox 5"/>
          <p:cNvSpPr txBox="1"/>
          <p:nvPr/>
        </p:nvSpPr>
        <p:spPr>
          <a:xfrm>
            <a:off x="902730" y="181205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solidFill>
                  <a:srgbClr val="008000"/>
                </a:solidFill>
              </a:rPr>
              <a:t>Defining Error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2730" y="3422271"/>
            <a:ext cx="819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solidFill>
                  <a:srgbClr val="008000"/>
                </a:solidFill>
              </a:rPr>
              <a:t>Using Definition of Expectation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2730" y="5344852"/>
            <a:ext cx="819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solidFill>
                  <a:srgbClr val="008000"/>
                </a:solidFill>
              </a:rPr>
              <a:t>Multiplying by 1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0634" y="7546011"/>
            <a:ext cx="819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solidFill>
                  <a:srgbClr val="008000"/>
                </a:solidFill>
              </a:rPr>
              <a:t>Rearranging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1694818" y="3777630"/>
            <a:ext cx="2575334" cy="1548172"/>
          </a:xfrm>
          <a:prstGeom prst="ellipse">
            <a:avLst/>
          </a:prstGeom>
          <a:noFill/>
          <a:ln w="508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1857884" y="5704892"/>
            <a:ext cx="2340260" cy="1764196"/>
          </a:xfrm>
          <a:prstGeom prst="ellipse">
            <a:avLst/>
          </a:prstGeom>
          <a:noFill/>
          <a:ln w="508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610412" y="7649108"/>
            <a:ext cx="2340260" cy="1764196"/>
          </a:xfrm>
          <a:prstGeom prst="ellipse">
            <a:avLst/>
          </a:prstGeom>
          <a:noFill/>
          <a:ln w="508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3964788">
            <a:off x="9217410" y="6585463"/>
            <a:ext cx="792913" cy="1515699"/>
          </a:xfrm>
          <a:prstGeom prst="downArrow">
            <a:avLst/>
          </a:prstGeom>
          <a:solidFill>
            <a:srgbClr val="9600C8"/>
          </a:solidFill>
          <a:ln w="50800">
            <a:solidFill>
              <a:srgbClr val="9600C8"/>
            </a:solidFill>
            <a:round/>
            <a:headEnd/>
            <a:tailEnd/>
          </a:ln>
          <a:effectLst/>
        </p:spPr>
        <p:txBody>
          <a:bodyPr lIns="130046" tIns="65023" rIns="130046" bIns="65023" rtlCol="0" anchor="ctr"/>
          <a:lstStyle/>
          <a:p>
            <a:pPr algn="ctr"/>
            <a:endParaRPr lang="en-US" sz="2800"/>
          </a:p>
        </p:txBody>
      </p:sp>
      <p:pic>
        <p:nvPicPr>
          <p:cNvPr id="41" name="Picture 40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9778762" y="5344852"/>
            <a:ext cx="2901367" cy="11283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25" grpId="0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Selection Bias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5716" y="2032484"/>
            <a:ext cx="6480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Another Way to View 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9346716" y="3031497"/>
            <a:ext cx="1720692" cy="1449259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9022680" y="3040596"/>
            <a:ext cx="1584176" cy="14401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9490732" y="37246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5736" y="3076600"/>
            <a:ext cx="7812868" cy="81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50000"/>
              </a:lnSpc>
              <a:buAutoNum type="arabicParenR"/>
            </a:pPr>
            <a:r>
              <a:rPr lang="en-US" sz="3600" dirty="0" smtClean="0"/>
              <a:t>Draw from the target</a:t>
            </a:r>
          </a:p>
        </p:txBody>
      </p:sp>
      <p:pic>
        <p:nvPicPr>
          <p:cNvPr id="10" name="Picture 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83114" y="3325550"/>
            <a:ext cx="1424139" cy="57914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Selection Bias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5716" y="2032484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Redefine the source distribution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24" name="Picture 2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43707" y="6136940"/>
            <a:ext cx="11783364" cy="1568359"/>
          </a:xfrm>
          <a:prstGeom prst="rect">
            <a:avLst/>
          </a:prstGeom>
          <a:noFill/>
          <a:ln/>
          <a:effectLst/>
        </p:spPr>
      </p:pic>
      <p:sp>
        <p:nvSpPr>
          <p:cNvPr id="35" name="Oval 34"/>
          <p:cNvSpPr/>
          <p:nvPr/>
        </p:nvSpPr>
        <p:spPr bwMode="auto">
          <a:xfrm>
            <a:off x="9346716" y="3031497"/>
            <a:ext cx="1720692" cy="1449259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9022680" y="3040596"/>
            <a:ext cx="1584176" cy="14401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9490732" y="372467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5736" y="3076600"/>
            <a:ext cx="7812868" cy="164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50000"/>
              </a:lnSpc>
              <a:buAutoNum type="arabicParenR"/>
            </a:pPr>
            <a:r>
              <a:rPr lang="en-US" sz="3600" dirty="0" smtClean="0"/>
              <a:t>Draw from the target</a:t>
            </a:r>
          </a:p>
          <a:p>
            <a:pPr marL="742950" indent="-742950" algn="l">
              <a:lnSpc>
                <a:spcPct val="150000"/>
              </a:lnSpc>
              <a:buAutoNum type="arabicParenR"/>
            </a:pPr>
            <a:r>
              <a:rPr lang="en-US" sz="3600" dirty="0" smtClean="0"/>
              <a:t>Select into the source with </a:t>
            </a:r>
            <a:endParaRPr lang="en-US" sz="3600" dirty="0"/>
          </a:p>
        </p:txBody>
      </p:sp>
      <p:pic>
        <p:nvPicPr>
          <p:cNvPr id="15" name="Picture 1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983112" y="3325550"/>
            <a:ext cx="1424143" cy="579150"/>
          </a:xfrm>
          <a:prstGeom prst="rect">
            <a:avLst/>
          </a:prstGeom>
          <a:noFill/>
          <a:ln/>
          <a:effectLst/>
        </p:spPr>
      </p:pic>
      <p:sp>
        <p:nvSpPr>
          <p:cNvPr id="12" name="Oval 11"/>
          <p:cNvSpPr/>
          <p:nvPr/>
        </p:nvSpPr>
        <p:spPr bwMode="auto">
          <a:xfrm>
            <a:off x="10750872" y="34366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18" name="Picture 1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890329" y="4082900"/>
            <a:ext cx="2998428" cy="685889"/>
          </a:xfrm>
          <a:prstGeom prst="rect">
            <a:avLst/>
          </a:prstGeom>
          <a:noFill/>
          <a:ln/>
          <a:effectLst/>
        </p:spPr>
      </p:pic>
      <p:sp>
        <p:nvSpPr>
          <p:cNvPr id="23" name="Rectangle 22"/>
          <p:cNvSpPr/>
          <p:nvPr/>
        </p:nvSpPr>
        <p:spPr bwMode="auto">
          <a:xfrm>
            <a:off x="8302600" y="6208948"/>
            <a:ext cx="4248472" cy="136815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lIns="130046" tIns="65023" rIns="130046" bIns="65023" rtlCol="0" anchor="ctr"/>
          <a:lstStyle/>
          <a:p>
            <a:pPr algn="ctr"/>
            <a:endParaRPr lang="en-US" sz="2800"/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10624858" y="2554542"/>
            <a:ext cx="1080120" cy="540060"/>
          </a:xfrm>
          <a:prstGeom prst="straightConnector1">
            <a:avLst/>
          </a:prstGeom>
          <a:ln w="50800">
            <a:solidFill>
              <a:schemeClr val="bg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Rewriting Source Risk</a:t>
            </a:r>
            <a:endParaRPr lang="en-US" dirty="0"/>
          </a:p>
        </p:txBody>
      </p:sp>
      <p:pic>
        <p:nvPicPr>
          <p:cNvPr id="14" name="Picture 1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77764" y="2176500"/>
            <a:ext cx="5735820" cy="1195920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13768" y="4588768"/>
            <a:ext cx="4572508" cy="1216809"/>
          </a:xfrm>
          <a:prstGeom prst="rect">
            <a:avLst/>
          </a:prstGeom>
          <a:noFill/>
          <a:ln/>
          <a:effectLst/>
        </p:spPr>
      </p:pic>
      <p:sp>
        <p:nvSpPr>
          <p:cNvPr id="8" name="TextBox 7"/>
          <p:cNvSpPr txBox="1"/>
          <p:nvPr/>
        </p:nvSpPr>
        <p:spPr>
          <a:xfrm>
            <a:off x="669752" y="3760676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Rearranging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740" y="6730424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                   not dependent on x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27" name="Picture 26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804603" y="7685112"/>
            <a:ext cx="11490338" cy="1300918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597199" y="6821016"/>
            <a:ext cx="2171013" cy="595644"/>
          </a:xfrm>
          <a:prstGeom prst="rect">
            <a:avLst/>
          </a:prstGeom>
          <a:noFill/>
          <a:ln/>
          <a:effectLst/>
        </p:spPr>
      </p:pic>
      <p:sp>
        <p:nvSpPr>
          <p:cNvPr id="28" name="Oval 27"/>
          <p:cNvSpPr/>
          <p:nvPr/>
        </p:nvSpPr>
        <p:spPr bwMode="auto">
          <a:xfrm>
            <a:off x="5098244" y="7577100"/>
            <a:ext cx="3060340" cy="1764196"/>
          </a:xfrm>
          <a:prstGeom prst="ellipse">
            <a:avLst/>
          </a:prstGeom>
          <a:noFill/>
          <a:ln w="508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9" name="Down Arrow 28"/>
          <p:cNvSpPr/>
          <p:nvPr/>
        </p:nvSpPr>
        <p:spPr bwMode="auto">
          <a:xfrm rot="13964788">
            <a:off x="8101285" y="6621467"/>
            <a:ext cx="792913" cy="1515699"/>
          </a:xfrm>
          <a:prstGeom prst="downArrow">
            <a:avLst/>
          </a:prstGeom>
          <a:solidFill>
            <a:srgbClr val="9600C8"/>
          </a:solidFill>
          <a:ln w="50800">
            <a:solidFill>
              <a:srgbClr val="9600C8"/>
            </a:solidFill>
            <a:round/>
            <a:headEnd/>
            <a:tailEnd/>
          </a:ln>
          <a:effectLst/>
        </p:spPr>
        <p:txBody>
          <a:bodyPr lIns="130046" tIns="65023" rIns="130046" bIns="65023" rtlCol="0" anchor="ctr"/>
          <a:lstStyle/>
          <a:p>
            <a:pPr algn="ctr"/>
            <a:endParaRPr lang="en-US" sz="2800"/>
          </a:p>
        </p:txBody>
      </p:sp>
      <p:pic>
        <p:nvPicPr>
          <p:cNvPr id="30" name="Picture 2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8914668" y="5632884"/>
            <a:ext cx="2901367" cy="11283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3868" y="452437"/>
            <a:ext cx="10765196" cy="1300163"/>
          </a:xfrm>
        </p:spPr>
        <p:txBody>
          <a:bodyPr/>
          <a:lstStyle/>
          <a:p>
            <a:r>
              <a:rPr lang="en-US" dirty="0" smtClean="0"/>
              <a:t>Logistic Model of Source Selection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9231808" y="2212504"/>
            <a:ext cx="2743200" cy="27432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727752" y="2581644"/>
            <a:ext cx="2743200" cy="274320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555844" y="409381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1176024" y="26176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16200000" flipH="1">
            <a:off x="9141798" y="2894575"/>
            <a:ext cx="2448272" cy="176419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 bwMode="auto">
          <a:xfrm>
            <a:off x="11536064" y="354465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0887992" y="325662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0743976" y="376067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0239920" y="314860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9987892" y="36166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0455944" y="361666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0275924" y="40818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9697000" y="32566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10453084" y="48739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9771868" y="469678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9195804" y="350864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10491948" y="25365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1720" y="6388968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Training Data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39" name="Picture 3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26629" y="7358299"/>
            <a:ext cx="5471715" cy="542944"/>
          </a:xfrm>
          <a:prstGeom prst="rect">
            <a:avLst/>
          </a:prstGeom>
          <a:noFill/>
          <a:ln/>
          <a:effectLst/>
        </p:spPr>
      </p:pic>
      <p:pic>
        <p:nvPicPr>
          <p:cNvPr id="41" name="Picture 4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89732" y="8186391"/>
            <a:ext cx="7963800" cy="542837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97744" y="3112604"/>
            <a:ext cx="7794734" cy="10081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3868" y="452437"/>
            <a:ext cx="10765196" cy="1300163"/>
          </a:xfrm>
        </p:spPr>
        <p:txBody>
          <a:bodyPr/>
          <a:lstStyle/>
          <a:p>
            <a:r>
              <a:rPr lang="en-US" dirty="0" smtClean="0"/>
              <a:t>Selection Bias Correction Algorithm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61740" y="2140496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Input: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9772" y="2932584"/>
            <a:ext cx="381226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800" dirty="0" smtClean="0">
                <a:solidFill>
                  <a:schemeClr val="bg2"/>
                </a:solidFill>
              </a:rPr>
              <a:t>Labeled </a:t>
            </a:r>
            <a:r>
              <a:rPr lang="en-US" sz="3800" dirty="0" smtClean="0">
                <a:solidFill>
                  <a:srgbClr val="0000C8"/>
                </a:solidFill>
              </a:rPr>
              <a:t>source</a:t>
            </a:r>
            <a:r>
              <a:rPr lang="en-US" sz="3800" dirty="0" smtClean="0">
                <a:solidFill>
                  <a:schemeClr val="bg2"/>
                </a:solidFill>
              </a:rPr>
              <a:t> data</a:t>
            </a:r>
            <a:endParaRPr lang="en-US" sz="3800" dirty="0">
              <a:solidFill>
                <a:schemeClr val="bg2"/>
              </a:solidFill>
            </a:endParaRPr>
          </a:p>
        </p:txBody>
      </p:sp>
      <p:pic>
        <p:nvPicPr>
          <p:cNvPr id="35" name="Picture 34" descr="targetGau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5936" y="6304252"/>
            <a:ext cx="3960440" cy="1368152"/>
          </a:xfrm>
          <a:prstGeom prst="rect">
            <a:avLst/>
          </a:prstGeom>
        </p:spPr>
      </p:pic>
      <p:pic>
        <p:nvPicPr>
          <p:cNvPr id="36" name="Picture 35" descr="sourceGaus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0412" y="6280956"/>
            <a:ext cx="4032448" cy="142745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2505956" y="7708408"/>
            <a:ext cx="82449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lus 37"/>
          <p:cNvSpPr/>
          <p:nvPr/>
        </p:nvSpPr>
        <p:spPr bwMode="auto">
          <a:xfrm>
            <a:off x="3262040" y="7478084"/>
            <a:ext cx="396044" cy="482352"/>
          </a:xfrm>
          <a:prstGeom prst="mathPl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Plus 38"/>
          <p:cNvSpPr/>
          <p:nvPr/>
        </p:nvSpPr>
        <p:spPr bwMode="auto">
          <a:xfrm>
            <a:off x="8626636" y="7476342"/>
            <a:ext cx="396044" cy="482352"/>
          </a:xfrm>
          <a:prstGeom prst="mathPl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Plus 39"/>
          <p:cNvSpPr/>
          <p:nvPr/>
        </p:nvSpPr>
        <p:spPr bwMode="auto">
          <a:xfrm>
            <a:off x="9018760" y="7484182"/>
            <a:ext cx="396044" cy="482352"/>
          </a:xfrm>
          <a:prstGeom prst="mathPl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Plus 40"/>
          <p:cNvSpPr/>
          <p:nvPr/>
        </p:nvSpPr>
        <p:spPr bwMode="auto">
          <a:xfrm>
            <a:off x="9434766" y="7464220"/>
            <a:ext cx="396044" cy="482352"/>
          </a:xfrm>
          <a:prstGeom prst="mathPl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Minus 41"/>
          <p:cNvSpPr/>
          <p:nvPr/>
        </p:nvSpPr>
        <p:spPr bwMode="auto">
          <a:xfrm>
            <a:off x="5062240" y="7528388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Minus 42"/>
          <p:cNvSpPr/>
          <p:nvPr/>
        </p:nvSpPr>
        <p:spPr bwMode="auto">
          <a:xfrm>
            <a:off x="6110638" y="7532308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Minus 43"/>
          <p:cNvSpPr/>
          <p:nvPr/>
        </p:nvSpPr>
        <p:spPr bwMode="auto">
          <a:xfrm>
            <a:off x="7474508" y="7548350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5" name="Minus 44"/>
          <p:cNvSpPr/>
          <p:nvPr/>
        </p:nvSpPr>
        <p:spPr bwMode="auto">
          <a:xfrm>
            <a:off x="7906556" y="7548350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Minus 45"/>
          <p:cNvSpPr/>
          <p:nvPr/>
        </p:nvSpPr>
        <p:spPr bwMode="auto">
          <a:xfrm>
            <a:off x="8286558" y="7548350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3190032" y="7656362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582520" y="7672404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lus 48"/>
          <p:cNvSpPr/>
          <p:nvPr/>
        </p:nvSpPr>
        <p:spPr bwMode="auto">
          <a:xfrm>
            <a:off x="3154028" y="8356480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4" name="Plus 53"/>
          <p:cNvSpPr/>
          <p:nvPr/>
        </p:nvSpPr>
        <p:spPr bwMode="auto">
          <a:xfrm>
            <a:off x="8986676" y="8336736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1" name="Minus 60"/>
          <p:cNvSpPr/>
          <p:nvPr/>
        </p:nvSpPr>
        <p:spPr bwMode="auto">
          <a:xfrm>
            <a:off x="6142360" y="8392484"/>
            <a:ext cx="648072" cy="756084"/>
          </a:xfrm>
          <a:prstGeom prst="mathMinus">
            <a:avLst/>
          </a:prstGeom>
          <a:solidFill>
            <a:srgbClr val="BAB0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4" grpId="0" animBg="1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3868" y="452437"/>
            <a:ext cx="10765196" cy="1300163"/>
          </a:xfrm>
        </p:spPr>
        <p:txBody>
          <a:bodyPr/>
          <a:lstStyle/>
          <a:p>
            <a:r>
              <a:rPr lang="en-US" dirty="0" smtClean="0"/>
              <a:t>Selection Bias Correction Algorithm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1740" y="2140496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Input: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9772" y="2932584"/>
            <a:ext cx="381226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800" dirty="0" smtClean="0">
                <a:solidFill>
                  <a:schemeClr val="bg2"/>
                </a:solidFill>
              </a:rPr>
              <a:t>Labeled </a:t>
            </a:r>
            <a:r>
              <a:rPr lang="en-US" sz="3800" dirty="0" smtClean="0">
                <a:solidFill>
                  <a:srgbClr val="0000C8"/>
                </a:solidFill>
              </a:rPr>
              <a:t>source</a:t>
            </a:r>
            <a:r>
              <a:rPr lang="en-US" sz="3800" dirty="0" smtClean="0">
                <a:solidFill>
                  <a:schemeClr val="bg2"/>
                </a:solidFill>
              </a:rPr>
              <a:t> data</a:t>
            </a:r>
            <a:endParaRPr lang="en-US" sz="3800" dirty="0">
              <a:solidFill>
                <a:schemeClr val="bg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7269" y="3623628"/>
            <a:ext cx="400943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800" dirty="0" smtClean="0">
                <a:solidFill>
                  <a:schemeClr val="bg2"/>
                </a:solidFill>
              </a:rPr>
              <a:t>Unlabeled </a:t>
            </a:r>
            <a:r>
              <a:rPr lang="en-US" sz="3800" dirty="0" smtClean="0">
                <a:solidFill>
                  <a:srgbClr val="C00000"/>
                </a:solidFill>
              </a:rPr>
              <a:t>target</a:t>
            </a:r>
            <a:r>
              <a:rPr lang="en-US" sz="3800" dirty="0" smtClean="0">
                <a:solidFill>
                  <a:schemeClr val="bg2"/>
                </a:solidFill>
              </a:rPr>
              <a:t> data</a:t>
            </a:r>
            <a:endParaRPr lang="en-US" sz="3800" dirty="0">
              <a:solidFill>
                <a:schemeClr val="bg2"/>
              </a:solidFill>
            </a:endParaRPr>
          </a:p>
        </p:txBody>
      </p:sp>
      <p:pic>
        <p:nvPicPr>
          <p:cNvPr id="23" name="Picture 22" descr="targetGau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5936" y="6304252"/>
            <a:ext cx="3960440" cy="1368152"/>
          </a:xfrm>
          <a:prstGeom prst="rect">
            <a:avLst/>
          </a:prstGeom>
        </p:spPr>
      </p:pic>
      <p:pic>
        <p:nvPicPr>
          <p:cNvPr id="24" name="Picture 23" descr="sourceGaus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0412" y="6280956"/>
            <a:ext cx="4032448" cy="142745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505956" y="7708408"/>
            <a:ext cx="82449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us 25"/>
          <p:cNvSpPr/>
          <p:nvPr/>
        </p:nvSpPr>
        <p:spPr bwMode="auto">
          <a:xfrm>
            <a:off x="3262040" y="7478084"/>
            <a:ext cx="396044" cy="482352"/>
          </a:xfrm>
          <a:prstGeom prst="mathPl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7" name="Plus 26"/>
          <p:cNvSpPr/>
          <p:nvPr/>
        </p:nvSpPr>
        <p:spPr bwMode="auto">
          <a:xfrm>
            <a:off x="8626636" y="7476342"/>
            <a:ext cx="396044" cy="482352"/>
          </a:xfrm>
          <a:prstGeom prst="mathPl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8" name="Plus 27"/>
          <p:cNvSpPr/>
          <p:nvPr/>
        </p:nvSpPr>
        <p:spPr bwMode="auto">
          <a:xfrm>
            <a:off x="9018760" y="7484182"/>
            <a:ext cx="396044" cy="482352"/>
          </a:xfrm>
          <a:prstGeom prst="mathPl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9" name="Plus 28"/>
          <p:cNvSpPr/>
          <p:nvPr/>
        </p:nvSpPr>
        <p:spPr bwMode="auto">
          <a:xfrm>
            <a:off x="9434766" y="7464220"/>
            <a:ext cx="396044" cy="482352"/>
          </a:xfrm>
          <a:prstGeom prst="mathPl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0" name="Minus 29"/>
          <p:cNvSpPr/>
          <p:nvPr/>
        </p:nvSpPr>
        <p:spPr bwMode="auto">
          <a:xfrm>
            <a:off x="5062240" y="7528388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1" name="Minus 30"/>
          <p:cNvSpPr/>
          <p:nvPr/>
        </p:nvSpPr>
        <p:spPr bwMode="auto">
          <a:xfrm>
            <a:off x="6110638" y="7532308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4" name="Minus 33"/>
          <p:cNvSpPr/>
          <p:nvPr/>
        </p:nvSpPr>
        <p:spPr bwMode="auto">
          <a:xfrm>
            <a:off x="7474508" y="7548350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Minus 34"/>
          <p:cNvSpPr/>
          <p:nvPr/>
        </p:nvSpPr>
        <p:spPr bwMode="auto">
          <a:xfrm>
            <a:off x="7906556" y="7548350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0" name="Minus 49"/>
          <p:cNvSpPr/>
          <p:nvPr/>
        </p:nvSpPr>
        <p:spPr bwMode="auto">
          <a:xfrm>
            <a:off x="8286558" y="7548350"/>
            <a:ext cx="324036" cy="360040"/>
          </a:xfrm>
          <a:prstGeom prst="mathMinus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658084" y="763354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974008" y="763640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685976" y="763640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87272" y="763640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375304" y="763248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3874108" y="763640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4663336" y="763640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954228" y="763354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5671448" y="763640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6823576" y="7600396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8155724" y="7636400"/>
            <a:ext cx="182880" cy="182880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rot="5400000">
            <a:off x="3190032" y="7656362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7582520" y="7672404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lus 65"/>
          <p:cNvSpPr/>
          <p:nvPr/>
        </p:nvSpPr>
        <p:spPr bwMode="auto">
          <a:xfrm>
            <a:off x="3154028" y="8356480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7" name="Plus 66"/>
          <p:cNvSpPr/>
          <p:nvPr/>
        </p:nvSpPr>
        <p:spPr bwMode="auto">
          <a:xfrm>
            <a:off x="8986676" y="8336736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8" name="Minus 67"/>
          <p:cNvSpPr/>
          <p:nvPr/>
        </p:nvSpPr>
        <p:spPr bwMode="auto">
          <a:xfrm>
            <a:off x="6142360" y="8392484"/>
            <a:ext cx="648072" cy="756084"/>
          </a:xfrm>
          <a:prstGeom prst="mathMinus">
            <a:avLst/>
          </a:prstGeom>
          <a:solidFill>
            <a:srgbClr val="BAB0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3868" y="452437"/>
            <a:ext cx="10765196" cy="1300163"/>
          </a:xfrm>
        </p:spPr>
        <p:txBody>
          <a:bodyPr/>
          <a:lstStyle/>
          <a:p>
            <a:r>
              <a:rPr lang="en-US" dirty="0" smtClean="0"/>
              <a:t>Selection Bias Correction Algorithm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505956" y="7737158"/>
            <a:ext cx="82449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lus 49"/>
          <p:cNvSpPr/>
          <p:nvPr/>
        </p:nvSpPr>
        <p:spPr bwMode="auto">
          <a:xfrm>
            <a:off x="3262040" y="7506834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Plus 50"/>
          <p:cNvSpPr/>
          <p:nvPr/>
        </p:nvSpPr>
        <p:spPr bwMode="auto">
          <a:xfrm>
            <a:off x="8626636" y="7505092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2" name="Plus 51"/>
          <p:cNvSpPr/>
          <p:nvPr/>
        </p:nvSpPr>
        <p:spPr bwMode="auto">
          <a:xfrm>
            <a:off x="9018760" y="7512932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3" name="Plus 52"/>
          <p:cNvSpPr/>
          <p:nvPr/>
        </p:nvSpPr>
        <p:spPr bwMode="auto">
          <a:xfrm>
            <a:off x="9434766" y="7492970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5" name="Minus 54"/>
          <p:cNvSpPr/>
          <p:nvPr/>
        </p:nvSpPr>
        <p:spPr bwMode="auto">
          <a:xfrm>
            <a:off x="5062240" y="755713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6" name="Minus 55"/>
          <p:cNvSpPr/>
          <p:nvPr/>
        </p:nvSpPr>
        <p:spPr bwMode="auto">
          <a:xfrm>
            <a:off x="6110638" y="756105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7" name="Minus 56"/>
          <p:cNvSpPr/>
          <p:nvPr/>
        </p:nvSpPr>
        <p:spPr bwMode="auto">
          <a:xfrm>
            <a:off x="7474508" y="757710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8" name="Minus 57"/>
          <p:cNvSpPr/>
          <p:nvPr/>
        </p:nvSpPr>
        <p:spPr bwMode="auto">
          <a:xfrm>
            <a:off x="7906556" y="757710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9" name="Minus 58"/>
          <p:cNvSpPr/>
          <p:nvPr/>
        </p:nvSpPr>
        <p:spPr bwMode="auto">
          <a:xfrm>
            <a:off x="8286558" y="757710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1740" y="2140496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bg2"/>
                </a:solidFill>
              </a:rPr>
              <a:t>Input:  Labeled </a:t>
            </a:r>
            <a:r>
              <a:rPr lang="en-US" dirty="0" smtClean="0">
                <a:solidFill>
                  <a:srgbClr val="0000C8"/>
                </a:solidFill>
              </a:rPr>
              <a:t>source</a:t>
            </a:r>
            <a:r>
              <a:rPr lang="en-US" dirty="0" smtClean="0">
                <a:solidFill>
                  <a:schemeClr val="bg2"/>
                </a:solidFill>
              </a:rPr>
              <a:t> and unlabeled </a:t>
            </a:r>
            <a:r>
              <a:rPr lang="en-US" dirty="0" smtClean="0">
                <a:solidFill>
                  <a:srgbClr val="C80000"/>
                </a:solidFill>
              </a:rPr>
              <a:t>target</a:t>
            </a:r>
            <a:r>
              <a:rPr lang="en-US" dirty="0" smtClean="0">
                <a:solidFill>
                  <a:schemeClr val="bg2"/>
                </a:solidFill>
              </a:rPr>
              <a:t> data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658084" y="766229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2974008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2685976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087272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375304" y="766123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3874108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663336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954228" y="766229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671448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6823576" y="762914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8155724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740" y="3058016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bg2"/>
                </a:solidFill>
              </a:rPr>
              <a:t>1)   Label source instances as            , target as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3" name="Picture 3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572981" y="3233649"/>
            <a:ext cx="1300217" cy="380312"/>
          </a:xfrm>
          <a:prstGeom prst="rect">
            <a:avLst/>
          </a:prstGeom>
          <a:noFill/>
          <a:ln/>
          <a:effectLst/>
        </p:spPr>
      </p:pic>
      <p:pic>
        <p:nvPicPr>
          <p:cNvPr id="35" name="Picture 3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0026716" y="3221527"/>
            <a:ext cx="1300221" cy="380313"/>
          </a:xfrm>
          <a:prstGeom prst="rect">
            <a:avLst/>
          </a:prstGeom>
          <a:noFill/>
          <a:ln/>
          <a:effectLst/>
        </p:spPr>
      </p:pic>
      <p:cxnSp>
        <p:nvCxnSpPr>
          <p:cNvPr id="39" name="Straight Connector 38"/>
          <p:cNvCxnSpPr/>
          <p:nvPr/>
        </p:nvCxnSpPr>
        <p:spPr>
          <a:xfrm rot="5400000">
            <a:off x="3190032" y="7685112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7582520" y="7701154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lus 40"/>
          <p:cNvSpPr/>
          <p:nvPr/>
        </p:nvSpPr>
        <p:spPr bwMode="auto">
          <a:xfrm>
            <a:off x="3154028" y="8385230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Plus 41"/>
          <p:cNvSpPr/>
          <p:nvPr/>
        </p:nvSpPr>
        <p:spPr bwMode="auto">
          <a:xfrm>
            <a:off x="8986676" y="8365486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Minus 42"/>
          <p:cNvSpPr/>
          <p:nvPr/>
        </p:nvSpPr>
        <p:spPr bwMode="auto">
          <a:xfrm>
            <a:off x="6142360" y="8421234"/>
            <a:ext cx="648072" cy="756084"/>
          </a:xfrm>
          <a:prstGeom prst="mathMinus">
            <a:avLst/>
          </a:prstGeom>
          <a:solidFill>
            <a:srgbClr val="BAB0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lue-book.jpg"/>
          <p:cNvPicPr>
            <a:picLocks noChangeAspect="1"/>
          </p:cNvPicPr>
          <p:nvPr/>
        </p:nvPicPr>
        <p:blipFill>
          <a:blip r:embed="rId6" cstate="print"/>
          <a:srcRect t="11542" b="10550"/>
          <a:stretch>
            <a:fillRect/>
          </a:stretch>
        </p:blipFill>
        <p:spPr>
          <a:xfrm>
            <a:off x="2613968" y="3364632"/>
            <a:ext cx="995738" cy="775758"/>
          </a:xfrm>
          <a:prstGeom prst="rect">
            <a:avLst/>
          </a:prstGeom>
        </p:spPr>
      </p:pic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822" y="452437"/>
            <a:ext cx="10669671" cy="1300163"/>
          </a:xfrm>
        </p:spPr>
        <p:txBody>
          <a:bodyPr/>
          <a:lstStyle/>
          <a:p>
            <a:r>
              <a:rPr lang="en-US" dirty="0" smtClean="0"/>
              <a:t>Classical “Single-domain” Learning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0321" y="1955760"/>
            <a:ext cx="1825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400" dirty="0" smtClean="0"/>
              <a:t>Predict:</a:t>
            </a:r>
          </a:p>
        </p:txBody>
      </p:sp>
      <p:pic>
        <p:nvPicPr>
          <p:cNvPr id="2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757984" y="2384453"/>
            <a:ext cx="1854583" cy="54813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608802" y="2273070"/>
            <a:ext cx="4465091" cy="731522"/>
          </a:xfrm>
          <a:prstGeom prst="rect">
            <a:avLst/>
          </a:prstGeom>
          <a:noFill/>
          <a:ln/>
          <a:effectLst/>
        </p:spPr>
      </p:pic>
      <p:pic>
        <p:nvPicPr>
          <p:cNvPr id="30" name="Picture 29" descr="amazon_crave.jpg"/>
          <p:cNvPicPr>
            <a:picLocks noChangeAspect="1"/>
          </p:cNvPicPr>
          <p:nvPr/>
        </p:nvPicPr>
        <p:blipFill>
          <a:blip r:embed="rId9" cstate="print"/>
          <a:srcRect t="26145" b="32022"/>
          <a:stretch>
            <a:fillRect/>
          </a:stretch>
        </p:blipFill>
        <p:spPr>
          <a:xfrm>
            <a:off x="849772" y="3544652"/>
            <a:ext cx="1606572" cy="576064"/>
          </a:xfrm>
          <a:prstGeom prst="rect">
            <a:avLst/>
          </a:prstGeom>
        </p:spPr>
      </p:pic>
      <p:sp>
        <p:nvSpPr>
          <p:cNvPr id="31" name="Rectangle 12"/>
          <p:cNvSpPr>
            <a:spLocks noChangeArrowheads="1"/>
          </p:cNvSpPr>
          <p:nvPr/>
        </p:nvSpPr>
        <p:spPr bwMode="auto">
          <a:xfrm>
            <a:off x="849772" y="4136108"/>
            <a:ext cx="10917386" cy="2566342"/>
          </a:xfrm>
          <a:prstGeom prst="rect">
            <a:avLst/>
          </a:prstGeom>
          <a:noFill/>
          <a:ln w="38100">
            <a:solidFill>
              <a:srgbClr val="0000C8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886284" y="4026569"/>
            <a:ext cx="10880873" cy="271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b="1" dirty="0">
                <a:latin typeface="+mn-lt"/>
              </a:rPr>
              <a:t>Running with </a:t>
            </a:r>
            <a:r>
              <a:rPr lang="en-US" sz="2400" b="1" dirty="0" smtClean="0">
                <a:latin typeface="+mn-lt"/>
              </a:rPr>
              <a:t>Scissors                                      Title</a:t>
            </a:r>
            <a:r>
              <a:rPr lang="en-US" sz="2400" b="1" dirty="0">
                <a:latin typeface="+mn-lt"/>
              </a:rPr>
              <a:t>: </a:t>
            </a:r>
            <a:r>
              <a:rPr lang="en-US" sz="2400" dirty="0">
                <a:latin typeface="+mn-lt"/>
              </a:rPr>
              <a:t>Horrible book, horrible.</a:t>
            </a:r>
          </a:p>
          <a:p>
            <a:pPr algn="just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dirty="0">
                <a:solidFill>
                  <a:schemeClr val="accent4"/>
                </a:solidFill>
                <a:latin typeface="+mn-lt"/>
              </a:rPr>
              <a:t>This book was horrible.  I read </a:t>
            </a:r>
            <a:r>
              <a:rPr lang="en-US" sz="2400" dirty="0" smtClean="0">
                <a:solidFill>
                  <a:schemeClr val="accent4"/>
                </a:solidFill>
                <a:latin typeface="+mn-lt"/>
              </a:rPr>
              <a:t>half,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suffering from a headache the entire time, and eventually </a:t>
            </a:r>
            <a:r>
              <a:rPr lang="en-US" sz="2400" dirty="0" err="1">
                <a:solidFill>
                  <a:schemeClr val="accent4"/>
                </a:solidFill>
                <a:latin typeface="+mn-lt"/>
              </a:rPr>
              <a:t>i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 lit it on </a:t>
            </a:r>
            <a:r>
              <a:rPr lang="en-US" sz="2400" dirty="0" smtClean="0">
                <a:solidFill>
                  <a:schemeClr val="accent4"/>
                </a:solidFill>
                <a:latin typeface="+mn-lt"/>
              </a:rPr>
              <a:t>fire. 1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less copy in the </a:t>
            </a:r>
            <a:r>
              <a:rPr lang="en-US" sz="2400" dirty="0" smtClean="0">
                <a:solidFill>
                  <a:schemeClr val="accent4"/>
                </a:solidFill>
                <a:latin typeface="+mn-lt"/>
              </a:rPr>
              <a:t>world. Don't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waste your money.  I wish </a:t>
            </a:r>
            <a:r>
              <a:rPr lang="en-US" sz="2400" dirty="0" err="1">
                <a:solidFill>
                  <a:schemeClr val="accent4"/>
                </a:solidFill>
                <a:latin typeface="+mn-lt"/>
              </a:rPr>
              <a:t>i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 had the time spent reading this book </a:t>
            </a:r>
            <a:r>
              <a:rPr lang="en-US" sz="2400" dirty="0" smtClean="0">
                <a:solidFill>
                  <a:schemeClr val="accent4"/>
                </a:solidFill>
                <a:latin typeface="+mn-lt"/>
              </a:rPr>
              <a:t>back. It wasted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my life</a:t>
            </a:r>
          </a:p>
        </p:txBody>
      </p:sp>
      <p:pic>
        <p:nvPicPr>
          <p:cNvPr id="37" name="Picture 36" descr="thumbs-up-down.png"/>
          <p:cNvPicPr>
            <a:picLocks noChangeAspect="1"/>
          </p:cNvPicPr>
          <p:nvPr/>
        </p:nvPicPr>
        <p:blipFill>
          <a:blip r:embed="rId10" cstate="print"/>
          <a:srcRect t="12863" r="50000" b="27636"/>
          <a:stretch>
            <a:fillRect/>
          </a:stretch>
        </p:blipFill>
        <p:spPr>
          <a:xfrm>
            <a:off x="7248293" y="3319206"/>
            <a:ext cx="614710" cy="731520"/>
          </a:xfrm>
          <a:prstGeom prst="rect">
            <a:avLst/>
          </a:prstGeom>
        </p:spPr>
      </p:pic>
      <p:pic>
        <p:nvPicPr>
          <p:cNvPr id="38" name="Picture 37" descr="thumbs-up-down.png"/>
          <p:cNvPicPr>
            <a:picLocks noChangeAspect="1"/>
          </p:cNvPicPr>
          <p:nvPr/>
        </p:nvPicPr>
        <p:blipFill>
          <a:blip r:embed="rId10" cstate="print"/>
          <a:srcRect l="50000" t="21791" b="13301"/>
          <a:stretch>
            <a:fillRect/>
          </a:stretch>
        </p:blipFill>
        <p:spPr>
          <a:xfrm>
            <a:off x="8049992" y="3314099"/>
            <a:ext cx="612648" cy="795317"/>
          </a:xfrm>
          <a:prstGeom prst="rect">
            <a:avLst/>
          </a:prstGeom>
        </p:spPr>
      </p:pic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1768746" y="8393145"/>
            <a:ext cx="11159942" cy="77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800" dirty="0" smtClean="0">
                <a:solidFill>
                  <a:srgbClr val="006400"/>
                </a:solidFill>
                <a:latin typeface="+mn-lt"/>
              </a:rPr>
              <a:t>So                        the  topic of             ah                 the talk today  is online learning</a:t>
            </a:r>
            <a:endParaRPr lang="en-US" sz="2800" dirty="0">
              <a:solidFill>
                <a:srgbClr val="006400"/>
              </a:solidFill>
              <a:latin typeface="+mn-lt"/>
            </a:endParaRPr>
          </a:p>
        </p:txBody>
      </p:sp>
      <p:pic>
        <p:nvPicPr>
          <p:cNvPr id="44" name="Picture 43" descr="yoram_pictur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1703" y="7396197"/>
            <a:ext cx="1329920" cy="1773227"/>
          </a:xfrm>
          <a:prstGeom prst="rect">
            <a:avLst/>
          </a:prstGeom>
        </p:spPr>
      </p:pic>
      <p:pic>
        <p:nvPicPr>
          <p:cNvPr id="15" name="singer.wav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12" cstate="print"/>
          <a:stretch>
            <a:fillRect/>
          </a:stretch>
        </p:blipFill>
        <p:spPr>
          <a:xfrm>
            <a:off x="1749872" y="7397080"/>
            <a:ext cx="10549172" cy="101040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457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9" grpId="0"/>
      <p:bldP spid="31" grpId="0" animBg="1"/>
      <p:bldP spid="3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3868" y="452437"/>
            <a:ext cx="10765196" cy="1300163"/>
          </a:xfrm>
        </p:spPr>
        <p:txBody>
          <a:bodyPr/>
          <a:lstStyle/>
          <a:p>
            <a:r>
              <a:rPr lang="en-US" dirty="0" smtClean="0"/>
              <a:t>Selection Bias Correction Algorithm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505956" y="7737158"/>
            <a:ext cx="82449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lus 49"/>
          <p:cNvSpPr/>
          <p:nvPr/>
        </p:nvSpPr>
        <p:spPr bwMode="auto">
          <a:xfrm>
            <a:off x="3262040" y="7506834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Plus 50"/>
          <p:cNvSpPr/>
          <p:nvPr/>
        </p:nvSpPr>
        <p:spPr bwMode="auto">
          <a:xfrm>
            <a:off x="8626636" y="7505092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2" name="Plus 51"/>
          <p:cNvSpPr/>
          <p:nvPr/>
        </p:nvSpPr>
        <p:spPr bwMode="auto">
          <a:xfrm>
            <a:off x="9018760" y="7512932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3" name="Plus 52"/>
          <p:cNvSpPr/>
          <p:nvPr/>
        </p:nvSpPr>
        <p:spPr bwMode="auto">
          <a:xfrm>
            <a:off x="9434766" y="7492970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5" name="Minus 54"/>
          <p:cNvSpPr/>
          <p:nvPr/>
        </p:nvSpPr>
        <p:spPr bwMode="auto">
          <a:xfrm>
            <a:off x="5062240" y="755713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6" name="Minus 55"/>
          <p:cNvSpPr/>
          <p:nvPr/>
        </p:nvSpPr>
        <p:spPr bwMode="auto">
          <a:xfrm>
            <a:off x="6110638" y="756105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7" name="Minus 56"/>
          <p:cNvSpPr/>
          <p:nvPr/>
        </p:nvSpPr>
        <p:spPr bwMode="auto">
          <a:xfrm>
            <a:off x="7474508" y="757710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8" name="Minus 57"/>
          <p:cNvSpPr/>
          <p:nvPr/>
        </p:nvSpPr>
        <p:spPr bwMode="auto">
          <a:xfrm>
            <a:off x="7906556" y="757710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9" name="Minus 58"/>
          <p:cNvSpPr/>
          <p:nvPr/>
        </p:nvSpPr>
        <p:spPr bwMode="auto">
          <a:xfrm>
            <a:off x="8286558" y="757710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658084" y="766229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2974008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2685976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087272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375304" y="766123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3874108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663336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954228" y="766229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671448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6823576" y="762914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8155724" y="766515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740" y="3058016"/>
            <a:ext cx="10909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buAutoNum type="arabicParenR"/>
            </a:pPr>
            <a:r>
              <a:rPr lang="en-US" dirty="0" smtClean="0">
                <a:solidFill>
                  <a:schemeClr val="tx2"/>
                </a:solidFill>
              </a:rPr>
              <a:t>Label source instances as            , target as </a:t>
            </a:r>
          </a:p>
          <a:p>
            <a:pPr marL="742950" indent="-742950" algn="l">
              <a:buAutoNum type="arabicParenR"/>
            </a:pPr>
            <a:r>
              <a:rPr lang="en-US" dirty="0" smtClean="0">
                <a:solidFill>
                  <a:schemeClr val="tx2"/>
                </a:solidFill>
              </a:rPr>
              <a:t>Train predictor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1" name="Picture 4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553928" y="3233648"/>
            <a:ext cx="1300221" cy="380313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0026716" y="3240577"/>
            <a:ext cx="1300221" cy="380313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468651" y="3812277"/>
            <a:ext cx="6282221" cy="812495"/>
          </a:xfrm>
          <a:prstGeom prst="rect">
            <a:avLst/>
          </a:prstGeom>
          <a:noFill/>
          <a:ln/>
          <a:effectLst/>
        </p:spPr>
      </p:pic>
      <p:cxnSp>
        <p:nvCxnSpPr>
          <p:cNvPr id="32" name="Straight Connector 31"/>
          <p:cNvCxnSpPr/>
          <p:nvPr/>
        </p:nvCxnSpPr>
        <p:spPr>
          <a:xfrm rot="5400000">
            <a:off x="4990232" y="7737158"/>
            <a:ext cx="2088232" cy="0"/>
          </a:xfrm>
          <a:prstGeom prst="line">
            <a:avLst/>
          </a:prstGeom>
          <a:ln w="50800">
            <a:solidFill>
              <a:srgbClr val="640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1740" y="2140496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tx2"/>
                </a:solidFill>
              </a:rPr>
              <a:t>Input:  Labeled </a:t>
            </a:r>
            <a:r>
              <a:rPr lang="en-US" dirty="0" smtClean="0">
                <a:solidFill>
                  <a:srgbClr val="0000C8"/>
                </a:solidFill>
              </a:rPr>
              <a:t>source</a:t>
            </a:r>
            <a:r>
              <a:rPr lang="en-US" dirty="0" smtClean="0">
                <a:solidFill>
                  <a:schemeClr val="tx2"/>
                </a:solidFill>
              </a:rPr>
              <a:t> and unlabeled </a:t>
            </a:r>
            <a:r>
              <a:rPr lang="en-US" dirty="0" smtClean="0">
                <a:solidFill>
                  <a:srgbClr val="C80000"/>
                </a:solidFill>
              </a:rPr>
              <a:t>target</a:t>
            </a:r>
            <a:r>
              <a:rPr lang="en-US" dirty="0" smtClean="0">
                <a:solidFill>
                  <a:schemeClr val="tx2"/>
                </a:solidFill>
              </a:rPr>
              <a:t> data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rot="5400000">
            <a:off x="3190032" y="7685112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7582520" y="7701154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lus 36"/>
          <p:cNvSpPr/>
          <p:nvPr/>
        </p:nvSpPr>
        <p:spPr bwMode="auto">
          <a:xfrm>
            <a:off x="3154028" y="8385230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Plus 37"/>
          <p:cNvSpPr/>
          <p:nvPr/>
        </p:nvSpPr>
        <p:spPr bwMode="auto">
          <a:xfrm>
            <a:off x="8986676" y="8365486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Minus 38"/>
          <p:cNvSpPr/>
          <p:nvPr/>
        </p:nvSpPr>
        <p:spPr bwMode="auto">
          <a:xfrm>
            <a:off x="6142360" y="8421234"/>
            <a:ext cx="648072" cy="756084"/>
          </a:xfrm>
          <a:prstGeom prst="mathMinus">
            <a:avLst/>
          </a:prstGeom>
          <a:solidFill>
            <a:srgbClr val="BAB0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3868" y="452437"/>
            <a:ext cx="10765196" cy="1300163"/>
          </a:xfrm>
        </p:spPr>
        <p:txBody>
          <a:bodyPr/>
          <a:lstStyle/>
          <a:p>
            <a:r>
              <a:rPr lang="en-US" dirty="0" smtClean="0"/>
              <a:t>Selection Bias Correction Algorithm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505956" y="7717196"/>
            <a:ext cx="82449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lus 49"/>
          <p:cNvSpPr/>
          <p:nvPr/>
        </p:nvSpPr>
        <p:spPr bwMode="auto">
          <a:xfrm>
            <a:off x="3262040" y="7486872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Plus 50"/>
          <p:cNvSpPr/>
          <p:nvPr/>
        </p:nvSpPr>
        <p:spPr bwMode="auto">
          <a:xfrm>
            <a:off x="8626636" y="7485130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2" name="Plus 51"/>
          <p:cNvSpPr/>
          <p:nvPr/>
        </p:nvSpPr>
        <p:spPr bwMode="auto">
          <a:xfrm>
            <a:off x="9018760" y="7492970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3" name="Plus 52"/>
          <p:cNvSpPr/>
          <p:nvPr/>
        </p:nvSpPr>
        <p:spPr bwMode="auto">
          <a:xfrm>
            <a:off x="9434766" y="7473008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5" name="Minus 54"/>
          <p:cNvSpPr/>
          <p:nvPr/>
        </p:nvSpPr>
        <p:spPr bwMode="auto">
          <a:xfrm>
            <a:off x="5062240" y="7537176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6" name="Minus 55"/>
          <p:cNvSpPr/>
          <p:nvPr/>
        </p:nvSpPr>
        <p:spPr bwMode="auto">
          <a:xfrm>
            <a:off x="6110638" y="7541096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7" name="Minus 56"/>
          <p:cNvSpPr/>
          <p:nvPr/>
        </p:nvSpPr>
        <p:spPr bwMode="auto">
          <a:xfrm>
            <a:off x="7474508" y="755713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8" name="Minus 57"/>
          <p:cNvSpPr/>
          <p:nvPr/>
        </p:nvSpPr>
        <p:spPr bwMode="auto">
          <a:xfrm>
            <a:off x="7906556" y="755713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9" name="Minus 58"/>
          <p:cNvSpPr/>
          <p:nvPr/>
        </p:nvSpPr>
        <p:spPr bwMode="auto">
          <a:xfrm>
            <a:off x="8286558" y="755713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658084" y="764232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2974008" y="764518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2685976" y="764518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087272" y="764518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375304" y="764126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3874108" y="764518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663336" y="764518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954228" y="764232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671448" y="764518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6823576" y="760918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8155724" y="764518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740" y="3058016"/>
            <a:ext cx="10909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buAutoNum type="arabicParenR"/>
            </a:pPr>
            <a:r>
              <a:rPr lang="en-US" dirty="0" smtClean="0">
                <a:solidFill>
                  <a:schemeClr val="bg2"/>
                </a:solidFill>
              </a:rPr>
              <a:t>Label source instances as            , target as </a:t>
            </a:r>
          </a:p>
          <a:p>
            <a:pPr marL="742950" indent="-742950" algn="l">
              <a:buAutoNum type="arabicParenR"/>
            </a:pPr>
            <a:r>
              <a:rPr lang="en-US" dirty="0" smtClean="0">
                <a:solidFill>
                  <a:schemeClr val="bg2"/>
                </a:solidFill>
              </a:rPr>
              <a:t>Train predictor</a:t>
            </a:r>
          </a:p>
          <a:p>
            <a:pPr marL="742950" indent="-742950" algn="l">
              <a:buAutoNum type="arabicParenR"/>
            </a:pPr>
            <a:r>
              <a:rPr lang="en-US" dirty="0" smtClean="0">
                <a:solidFill>
                  <a:schemeClr val="bg2"/>
                </a:solidFill>
              </a:rPr>
              <a:t>Reweight source instances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1" name="Picture 3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342160" y="3724672"/>
            <a:ext cx="6282221" cy="812495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53931" y="3252699"/>
            <a:ext cx="1300217" cy="380312"/>
          </a:xfrm>
          <a:prstGeom prst="rect">
            <a:avLst/>
          </a:prstGeom>
          <a:noFill/>
          <a:ln/>
          <a:effectLst/>
        </p:spPr>
      </p:pic>
      <p:pic>
        <p:nvPicPr>
          <p:cNvPr id="54" name="Picture 5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026716" y="3240577"/>
            <a:ext cx="1300221" cy="380313"/>
          </a:xfrm>
          <a:prstGeom prst="rect">
            <a:avLst/>
          </a:prstGeom>
          <a:noFill/>
          <a:ln/>
          <a:effectLst/>
        </p:spPr>
      </p:pic>
      <p:cxnSp>
        <p:nvCxnSpPr>
          <p:cNvPr id="32" name="Straight Connector 31"/>
          <p:cNvCxnSpPr/>
          <p:nvPr/>
        </p:nvCxnSpPr>
        <p:spPr>
          <a:xfrm rot="5400000">
            <a:off x="4990232" y="7717196"/>
            <a:ext cx="2088232" cy="0"/>
          </a:xfrm>
          <a:prstGeom prst="line">
            <a:avLst/>
          </a:prstGeom>
          <a:ln w="50800">
            <a:solidFill>
              <a:srgbClr val="640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lus 29"/>
          <p:cNvSpPr/>
          <p:nvPr/>
        </p:nvSpPr>
        <p:spPr bwMode="auto">
          <a:xfrm>
            <a:off x="2995712" y="6352964"/>
            <a:ext cx="914400" cy="91440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Minus 34"/>
          <p:cNvSpPr/>
          <p:nvPr/>
        </p:nvSpPr>
        <p:spPr bwMode="auto">
          <a:xfrm>
            <a:off x="4846216" y="6565068"/>
            <a:ext cx="713232" cy="73152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Minus 35"/>
          <p:cNvSpPr/>
          <p:nvPr/>
        </p:nvSpPr>
        <p:spPr bwMode="auto">
          <a:xfrm>
            <a:off x="5926336" y="6597152"/>
            <a:ext cx="621792" cy="64008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Minus 36"/>
          <p:cNvSpPr/>
          <p:nvPr/>
        </p:nvSpPr>
        <p:spPr bwMode="auto">
          <a:xfrm>
            <a:off x="7474508" y="6709084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Minus 37"/>
          <p:cNvSpPr/>
          <p:nvPr/>
        </p:nvSpPr>
        <p:spPr bwMode="auto">
          <a:xfrm>
            <a:off x="8014568" y="6770922"/>
            <a:ext cx="256032" cy="27432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Minus 38"/>
          <p:cNvSpPr/>
          <p:nvPr/>
        </p:nvSpPr>
        <p:spPr bwMode="auto">
          <a:xfrm>
            <a:off x="8338604" y="6788478"/>
            <a:ext cx="228600" cy="22860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Plus 39"/>
          <p:cNvSpPr/>
          <p:nvPr/>
        </p:nvSpPr>
        <p:spPr bwMode="auto">
          <a:xfrm>
            <a:off x="8686068" y="6768516"/>
            <a:ext cx="228600" cy="22860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Plus 40"/>
          <p:cNvSpPr/>
          <p:nvPr/>
        </p:nvSpPr>
        <p:spPr bwMode="auto">
          <a:xfrm>
            <a:off x="9107870" y="6794274"/>
            <a:ext cx="182880" cy="18288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Plus 41"/>
          <p:cNvSpPr/>
          <p:nvPr/>
        </p:nvSpPr>
        <p:spPr bwMode="auto">
          <a:xfrm>
            <a:off x="9569596" y="6781092"/>
            <a:ext cx="137160" cy="13716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1740" y="2140496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bg2"/>
                </a:solidFill>
              </a:rPr>
              <a:t>Input:  Labeled </a:t>
            </a:r>
            <a:r>
              <a:rPr lang="en-US" dirty="0" smtClean="0">
                <a:solidFill>
                  <a:srgbClr val="0000C8"/>
                </a:solidFill>
              </a:rPr>
              <a:t>source</a:t>
            </a:r>
            <a:r>
              <a:rPr lang="en-US" dirty="0" smtClean="0">
                <a:solidFill>
                  <a:schemeClr val="bg2"/>
                </a:solidFill>
              </a:rPr>
              <a:t> and unlabeled </a:t>
            </a:r>
            <a:r>
              <a:rPr lang="en-US" dirty="0" smtClean="0">
                <a:solidFill>
                  <a:srgbClr val="C00000"/>
                </a:solidFill>
              </a:rPr>
              <a:t>target</a:t>
            </a:r>
            <a:r>
              <a:rPr lang="en-US" dirty="0" smtClean="0">
                <a:solidFill>
                  <a:schemeClr val="bg2"/>
                </a:solidFill>
              </a:rPr>
              <a:t> data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5400000">
            <a:off x="3190032" y="7665150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7582520" y="7681192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lus 45"/>
          <p:cNvSpPr/>
          <p:nvPr/>
        </p:nvSpPr>
        <p:spPr bwMode="auto">
          <a:xfrm>
            <a:off x="3154028" y="8365268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Plus 46"/>
          <p:cNvSpPr/>
          <p:nvPr/>
        </p:nvSpPr>
        <p:spPr bwMode="auto">
          <a:xfrm>
            <a:off x="8986676" y="8345524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8" name="Minus 47"/>
          <p:cNvSpPr/>
          <p:nvPr/>
        </p:nvSpPr>
        <p:spPr bwMode="auto">
          <a:xfrm>
            <a:off x="6142360" y="8401272"/>
            <a:ext cx="648072" cy="756084"/>
          </a:xfrm>
          <a:prstGeom prst="mathMinus">
            <a:avLst/>
          </a:prstGeom>
          <a:solidFill>
            <a:srgbClr val="BAB0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3868" y="452437"/>
            <a:ext cx="10765196" cy="1300163"/>
          </a:xfrm>
        </p:spPr>
        <p:txBody>
          <a:bodyPr/>
          <a:lstStyle/>
          <a:p>
            <a:r>
              <a:rPr lang="en-US" dirty="0" smtClean="0"/>
              <a:t>Selection Bias Correction Algorithm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505956" y="7669070"/>
            <a:ext cx="82449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lus 49"/>
          <p:cNvSpPr/>
          <p:nvPr/>
        </p:nvSpPr>
        <p:spPr bwMode="auto">
          <a:xfrm>
            <a:off x="3262040" y="7438746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Plus 50"/>
          <p:cNvSpPr/>
          <p:nvPr/>
        </p:nvSpPr>
        <p:spPr bwMode="auto">
          <a:xfrm>
            <a:off x="8626636" y="7437004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2" name="Plus 51"/>
          <p:cNvSpPr/>
          <p:nvPr/>
        </p:nvSpPr>
        <p:spPr bwMode="auto">
          <a:xfrm>
            <a:off x="9018760" y="7444844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3" name="Plus 52"/>
          <p:cNvSpPr/>
          <p:nvPr/>
        </p:nvSpPr>
        <p:spPr bwMode="auto">
          <a:xfrm>
            <a:off x="9434766" y="7424882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5" name="Minus 54"/>
          <p:cNvSpPr/>
          <p:nvPr/>
        </p:nvSpPr>
        <p:spPr bwMode="auto">
          <a:xfrm>
            <a:off x="5062240" y="748905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6" name="Minus 55"/>
          <p:cNvSpPr/>
          <p:nvPr/>
        </p:nvSpPr>
        <p:spPr bwMode="auto">
          <a:xfrm>
            <a:off x="6110638" y="749297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7" name="Minus 56"/>
          <p:cNvSpPr/>
          <p:nvPr/>
        </p:nvSpPr>
        <p:spPr bwMode="auto">
          <a:xfrm>
            <a:off x="7474508" y="7509012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8" name="Minus 57"/>
          <p:cNvSpPr/>
          <p:nvPr/>
        </p:nvSpPr>
        <p:spPr bwMode="auto">
          <a:xfrm>
            <a:off x="7906556" y="7509012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9" name="Minus 58"/>
          <p:cNvSpPr/>
          <p:nvPr/>
        </p:nvSpPr>
        <p:spPr bwMode="auto">
          <a:xfrm>
            <a:off x="8286558" y="7509012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658084" y="759420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2974008" y="759706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2685976" y="759706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087272" y="759706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375304" y="759314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3874108" y="759706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663336" y="759706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954228" y="759420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671448" y="759706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6823576" y="756105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8155724" y="759706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740" y="3058016"/>
            <a:ext cx="109092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buAutoNum type="arabicParenR"/>
            </a:pPr>
            <a:r>
              <a:rPr lang="en-US" dirty="0" smtClean="0">
                <a:solidFill>
                  <a:schemeClr val="accent4"/>
                </a:solidFill>
              </a:rPr>
              <a:t>Label source instances as            , target as </a:t>
            </a:r>
          </a:p>
          <a:p>
            <a:pPr marL="742950" indent="-742950" algn="l">
              <a:buAutoNum type="arabicParenR"/>
            </a:pPr>
            <a:r>
              <a:rPr lang="en-US" dirty="0" smtClean="0">
                <a:solidFill>
                  <a:schemeClr val="accent4"/>
                </a:solidFill>
              </a:rPr>
              <a:t>Train predictor</a:t>
            </a:r>
          </a:p>
          <a:p>
            <a:pPr marL="742950" indent="-742950" algn="l">
              <a:buAutoNum type="arabicParenR"/>
            </a:pPr>
            <a:r>
              <a:rPr lang="en-US" dirty="0" smtClean="0">
                <a:solidFill>
                  <a:schemeClr val="accent4"/>
                </a:solidFill>
              </a:rPr>
              <a:t>Reweight source instances</a:t>
            </a:r>
          </a:p>
          <a:p>
            <a:pPr marL="742950" indent="-742950" algn="l">
              <a:buAutoNum type="arabicParenR"/>
            </a:pPr>
            <a:r>
              <a:rPr lang="en-US" dirty="0" smtClean="0">
                <a:solidFill>
                  <a:schemeClr val="accent4"/>
                </a:solidFill>
              </a:rPr>
              <a:t>Train target predictor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31" name="Picture 3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342160" y="3724672"/>
            <a:ext cx="6282221" cy="812495"/>
          </a:xfrm>
          <a:prstGeom prst="rect">
            <a:avLst/>
          </a:prstGeom>
          <a:noFill/>
          <a:ln/>
          <a:effectLst/>
        </p:spPr>
      </p:pic>
      <p:cxnSp>
        <p:nvCxnSpPr>
          <p:cNvPr id="32" name="Straight Connector 31"/>
          <p:cNvCxnSpPr/>
          <p:nvPr/>
        </p:nvCxnSpPr>
        <p:spPr>
          <a:xfrm rot="5400000">
            <a:off x="4990232" y="7669070"/>
            <a:ext cx="2088232" cy="0"/>
          </a:xfrm>
          <a:prstGeom prst="line">
            <a:avLst/>
          </a:prstGeom>
          <a:ln w="50800">
            <a:solidFill>
              <a:srgbClr val="640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53931" y="3252699"/>
            <a:ext cx="1300217" cy="380312"/>
          </a:xfrm>
          <a:prstGeom prst="rect">
            <a:avLst/>
          </a:prstGeom>
          <a:noFill/>
          <a:ln/>
          <a:effectLst/>
        </p:spPr>
      </p:pic>
      <p:pic>
        <p:nvPicPr>
          <p:cNvPr id="60" name="Picture 5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026716" y="3240577"/>
            <a:ext cx="1300221" cy="380313"/>
          </a:xfrm>
          <a:prstGeom prst="rect">
            <a:avLst/>
          </a:prstGeom>
          <a:noFill/>
          <a:ln/>
          <a:effectLst/>
        </p:spPr>
      </p:pic>
      <p:sp>
        <p:nvSpPr>
          <p:cNvPr id="30" name="Plus 29"/>
          <p:cNvSpPr/>
          <p:nvPr/>
        </p:nvSpPr>
        <p:spPr bwMode="auto">
          <a:xfrm>
            <a:off x="2995712" y="6304838"/>
            <a:ext cx="914400" cy="91440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Minus 34"/>
          <p:cNvSpPr/>
          <p:nvPr/>
        </p:nvSpPr>
        <p:spPr bwMode="auto">
          <a:xfrm>
            <a:off x="4846216" y="6516942"/>
            <a:ext cx="713232" cy="73152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Minus 35"/>
          <p:cNvSpPr/>
          <p:nvPr/>
        </p:nvSpPr>
        <p:spPr bwMode="auto">
          <a:xfrm>
            <a:off x="5926336" y="6549026"/>
            <a:ext cx="621792" cy="64008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Minus 36"/>
          <p:cNvSpPr/>
          <p:nvPr/>
        </p:nvSpPr>
        <p:spPr bwMode="auto">
          <a:xfrm>
            <a:off x="7474508" y="666095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Minus 37"/>
          <p:cNvSpPr/>
          <p:nvPr/>
        </p:nvSpPr>
        <p:spPr bwMode="auto">
          <a:xfrm>
            <a:off x="8014568" y="6722796"/>
            <a:ext cx="256032" cy="27432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Minus 38"/>
          <p:cNvSpPr/>
          <p:nvPr/>
        </p:nvSpPr>
        <p:spPr bwMode="auto">
          <a:xfrm>
            <a:off x="8338604" y="6740352"/>
            <a:ext cx="228600" cy="22860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Plus 39"/>
          <p:cNvSpPr/>
          <p:nvPr/>
        </p:nvSpPr>
        <p:spPr bwMode="auto">
          <a:xfrm>
            <a:off x="8686068" y="6720390"/>
            <a:ext cx="228600" cy="22860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Plus 40"/>
          <p:cNvSpPr/>
          <p:nvPr/>
        </p:nvSpPr>
        <p:spPr bwMode="auto">
          <a:xfrm>
            <a:off x="9107870" y="6746148"/>
            <a:ext cx="182880" cy="18288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Plus 41"/>
          <p:cNvSpPr/>
          <p:nvPr/>
        </p:nvSpPr>
        <p:spPr bwMode="auto">
          <a:xfrm>
            <a:off x="9569596" y="6732966"/>
            <a:ext cx="137160" cy="13716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1740" y="2140496"/>
            <a:ext cx="1090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accent4"/>
                </a:solidFill>
              </a:rPr>
              <a:t>Input:  Labeled </a:t>
            </a:r>
            <a:r>
              <a:rPr lang="en-US" dirty="0" smtClean="0">
                <a:solidFill>
                  <a:srgbClr val="0000C8"/>
                </a:solidFill>
              </a:rPr>
              <a:t>source</a:t>
            </a:r>
            <a:r>
              <a:rPr lang="en-US" dirty="0" smtClean="0">
                <a:solidFill>
                  <a:schemeClr val="accent4"/>
                </a:solidFill>
              </a:rPr>
              <a:t> and unlabeled </a:t>
            </a:r>
            <a:r>
              <a:rPr lang="en-US" dirty="0" smtClean="0">
                <a:solidFill>
                  <a:srgbClr val="C80000"/>
                </a:solidFill>
              </a:rPr>
              <a:t>target</a:t>
            </a:r>
            <a:r>
              <a:rPr lang="en-US" dirty="0" smtClean="0">
                <a:solidFill>
                  <a:schemeClr val="accent4"/>
                </a:solidFill>
              </a:rPr>
              <a:t> data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5400000">
            <a:off x="3190032" y="7617024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7582520" y="7633066"/>
            <a:ext cx="2088232" cy="0"/>
          </a:xfrm>
          <a:prstGeom prst="line">
            <a:avLst/>
          </a:prstGeom>
          <a:ln w="50800">
            <a:solidFill>
              <a:srgbClr val="0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lus 45"/>
          <p:cNvSpPr/>
          <p:nvPr/>
        </p:nvSpPr>
        <p:spPr bwMode="auto">
          <a:xfrm>
            <a:off x="3154028" y="8317142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Plus 46"/>
          <p:cNvSpPr/>
          <p:nvPr/>
        </p:nvSpPr>
        <p:spPr bwMode="auto">
          <a:xfrm>
            <a:off x="8986676" y="8297398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8" name="Minus 47"/>
          <p:cNvSpPr/>
          <p:nvPr/>
        </p:nvSpPr>
        <p:spPr bwMode="auto">
          <a:xfrm>
            <a:off x="6142360" y="8353146"/>
            <a:ext cx="648072" cy="756084"/>
          </a:xfrm>
          <a:prstGeom prst="mathMinus">
            <a:avLst/>
          </a:prstGeom>
          <a:solidFill>
            <a:srgbClr val="BAB0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3008052" y="7523094"/>
            <a:ext cx="2936286" cy="19962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3868" y="452437"/>
            <a:ext cx="10765196" cy="1300163"/>
          </a:xfrm>
        </p:spPr>
        <p:txBody>
          <a:bodyPr/>
          <a:lstStyle/>
          <a:p>
            <a:r>
              <a:rPr lang="en-US" dirty="0" smtClean="0"/>
              <a:t>How Bias gets Corrected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217924" y="7720898"/>
            <a:ext cx="82449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lus 49"/>
          <p:cNvSpPr/>
          <p:nvPr/>
        </p:nvSpPr>
        <p:spPr bwMode="auto">
          <a:xfrm>
            <a:off x="2974008" y="7490574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Plus 50"/>
          <p:cNvSpPr/>
          <p:nvPr/>
        </p:nvSpPr>
        <p:spPr bwMode="auto">
          <a:xfrm>
            <a:off x="8338604" y="7488832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2" name="Plus 51"/>
          <p:cNvSpPr/>
          <p:nvPr/>
        </p:nvSpPr>
        <p:spPr bwMode="auto">
          <a:xfrm>
            <a:off x="8730728" y="7496672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3" name="Plus 52"/>
          <p:cNvSpPr/>
          <p:nvPr/>
        </p:nvSpPr>
        <p:spPr bwMode="auto">
          <a:xfrm>
            <a:off x="9146734" y="7476710"/>
            <a:ext cx="396044" cy="482352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5" name="Minus 54"/>
          <p:cNvSpPr/>
          <p:nvPr/>
        </p:nvSpPr>
        <p:spPr bwMode="auto">
          <a:xfrm>
            <a:off x="4774208" y="754087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6" name="Minus 55"/>
          <p:cNvSpPr/>
          <p:nvPr/>
        </p:nvSpPr>
        <p:spPr bwMode="auto">
          <a:xfrm>
            <a:off x="5822606" y="7544798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7" name="Minus 56"/>
          <p:cNvSpPr/>
          <p:nvPr/>
        </p:nvSpPr>
        <p:spPr bwMode="auto">
          <a:xfrm>
            <a:off x="7186476" y="756084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8" name="Minus 57"/>
          <p:cNvSpPr/>
          <p:nvPr/>
        </p:nvSpPr>
        <p:spPr bwMode="auto">
          <a:xfrm>
            <a:off x="7618524" y="756084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9" name="Minus 58"/>
          <p:cNvSpPr/>
          <p:nvPr/>
        </p:nvSpPr>
        <p:spPr bwMode="auto">
          <a:xfrm>
            <a:off x="7998526" y="756084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0" name="Plus 29"/>
          <p:cNvSpPr/>
          <p:nvPr/>
        </p:nvSpPr>
        <p:spPr bwMode="auto">
          <a:xfrm>
            <a:off x="2707680" y="3789276"/>
            <a:ext cx="914400" cy="91440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Minus 34"/>
          <p:cNvSpPr/>
          <p:nvPr/>
        </p:nvSpPr>
        <p:spPr bwMode="auto">
          <a:xfrm>
            <a:off x="4558184" y="3897288"/>
            <a:ext cx="713232" cy="73152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Minus 35"/>
          <p:cNvSpPr/>
          <p:nvPr/>
        </p:nvSpPr>
        <p:spPr bwMode="auto">
          <a:xfrm>
            <a:off x="5638304" y="3953254"/>
            <a:ext cx="621792" cy="64008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Minus 36"/>
          <p:cNvSpPr/>
          <p:nvPr/>
        </p:nvSpPr>
        <p:spPr bwMode="auto">
          <a:xfrm>
            <a:off x="7186476" y="4093350"/>
            <a:ext cx="324036" cy="36004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Minus 37"/>
          <p:cNvSpPr/>
          <p:nvPr/>
        </p:nvSpPr>
        <p:spPr bwMode="auto">
          <a:xfrm>
            <a:off x="7726536" y="4139146"/>
            <a:ext cx="256032" cy="27432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Minus 38"/>
          <p:cNvSpPr/>
          <p:nvPr/>
        </p:nvSpPr>
        <p:spPr bwMode="auto">
          <a:xfrm>
            <a:off x="8050572" y="4156702"/>
            <a:ext cx="228600" cy="228600"/>
          </a:xfrm>
          <a:prstGeom prst="mathMin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Plus 39"/>
          <p:cNvSpPr/>
          <p:nvPr/>
        </p:nvSpPr>
        <p:spPr bwMode="auto">
          <a:xfrm>
            <a:off x="8398036" y="4152782"/>
            <a:ext cx="228600" cy="22860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Plus 40"/>
          <p:cNvSpPr/>
          <p:nvPr/>
        </p:nvSpPr>
        <p:spPr bwMode="auto">
          <a:xfrm>
            <a:off x="8819838" y="4178540"/>
            <a:ext cx="182880" cy="18288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Plus 41"/>
          <p:cNvSpPr/>
          <p:nvPr/>
        </p:nvSpPr>
        <p:spPr bwMode="auto">
          <a:xfrm>
            <a:off x="9281564" y="4192176"/>
            <a:ext cx="137160" cy="137160"/>
          </a:xfrm>
          <a:prstGeom prst="mathPlus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Plus 45"/>
          <p:cNvSpPr/>
          <p:nvPr/>
        </p:nvSpPr>
        <p:spPr bwMode="auto">
          <a:xfrm>
            <a:off x="2793988" y="5488868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Plus 46"/>
          <p:cNvSpPr/>
          <p:nvPr/>
        </p:nvSpPr>
        <p:spPr bwMode="auto">
          <a:xfrm>
            <a:off x="8698644" y="5524872"/>
            <a:ext cx="792088" cy="864096"/>
          </a:xfrm>
          <a:prstGeom prst="mathPlus">
            <a:avLst/>
          </a:prstGeom>
          <a:solidFill>
            <a:srgbClr val="0064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8" name="Minus 47"/>
          <p:cNvSpPr/>
          <p:nvPr/>
        </p:nvSpPr>
        <p:spPr bwMode="auto">
          <a:xfrm>
            <a:off x="5854328" y="5580620"/>
            <a:ext cx="648072" cy="756084"/>
          </a:xfrm>
          <a:prstGeom prst="mathMinus">
            <a:avLst/>
          </a:prstGeom>
          <a:solidFill>
            <a:srgbClr val="BAB0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3283744" y="4279032"/>
            <a:ext cx="18288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037904" y="4249488"/>
            <a:ext cx="824491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7404242" y="7706816"/>
            <a:ext cx="1828800" cy="0"/>
          </a:xfrm>
          <a:prstGeom prst="line">
            <a:avLst/>
          </a:prstGeom>
          <a:ln w="50800">
            <a:solidFill>
              <a:srgbClr val="212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30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Rates for Re-weighted Learning</a:t>
            </a:r>
            <a:endParaRPr lang="en-US" dirty="0"/>
          </a:p>
        </p:txBody>
      </p:sp>
      <p:pic>
        <p:nvPicPr>
          <p:cNvPr id="11" name="Picture 1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72778" y="2572544"/>
            <a:ext cx="11466226" cy="522359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377528" y="4283782"/>
            <a:ext cx="8250490" cy="540325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18501" y="5308848"/>
            <a:ext cx="11361226" cy="1609248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417724" y="8134580"/>
            <a:ext cx="7272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Adapted from </a:t>
            </a:r>
            <a:r>
              <a:rPr lang="en-US" dirty="0" err="1" smtClean="0">
                <a:solidFill>
                  <a:srgbClr val="008000"/>
                </a:solidFill>
              </a:rPr>
              <a:t>Gretton</a:t>
            </a:r>
            <a:r>
              <a:rPr lang="en-US" dirty="0" smtClean="0">
                <a:solidFill>
                  <a:srgbClr val="008000"/>
                </a:solidFill>
              </a:rPr>
              <a:t> et al.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230592" y="5164832"/>
            <a:ext cx="3780420" cy="126014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Selection Bias 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9732" y="2373940"/>
            <a:ext cx="11485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Two Key Assumptions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21" name="Picture 2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50702" y="3275915"/>
            <a:ext cx="8244138" cy="514379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31653" y="4120716"/>
            <a:ext cx="10369152" cy="534522"/>
          </a:xfrm>
          <a:prstGeom prst="rect">
            <a:avLst/>
          </a:prstGeom>
          <a:noFill/>
          <a:ln/>
          <a:effectLst/>
        </p:spPr>
      </p:pic>
      <p:sp>
        <p:nvSpPr>
          <p:cNvPr id="13" name="TextBox 12"/>
          <p:cNvSpPr txBox="1"/>
          <p:nvPr/>
        </p:nvSpPr>
        <p:spPr>
          <a:xfrm>
            <a:off x="473690" y="5578296"/>
            <a:ext cx="2464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Advantage</a:t>
            </a:r>
            <a:endParaRPr lang="en-US" dirty="0">
              <a:solidFill>
                <a:srgbClr val="008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415219" y="5628532"/>
            <a:ext cx="4311317" cy="724432"/>
            <a:chOff x="2974008" y="5609002"/>
            <a:chExt cx="4311317" cy="724432"/>
          </a:xfrm>
        </p:grpSpPr>
        <p:pic>
          <p:nvPicPr>
            <p:cNvPr id="18" name="Picture 17" descr="TP_t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2974008" y="5673039"/>
              <a:ext cx="4311317" cy="59187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0" name="Picture 19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5239491" y="5609002"/>
              <a:ext cx="326805" cy="23183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2" name="Picture 21" descr="TP_t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5187805" y="6100936"/>
              <a:ext cx="467798" cy="232498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24" name="Oval 23"/>
          <p:cNvSpPr/>
          <p:nvPr/>
        </p:nvSpPr>
        <p:spPr bwMode="auto">
          <a:xfrm>
            <a:off x="3118024" y="5380856"/>
            <a:ext cx="5076564" cy="126014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50572" y="7109048"/>
            <a:ext cx="4644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Optimal target predictor without labeled target data</a:t>
            </a:r>
            <a:endParaRPr lang="en-US" sz="3600" dirty="0">
              <a:solidFill>
                <a:srgbClr val="C00000"/>
              </a:solidFill>
            </a:endParaRPr>
          </a:p>
        </p:txBody>
      </p:sp>
      <p:cxnSp>
        <p:nvCxnSpPr>
          <p:cNvPr id="29" name="Shape 28"/>
          <p:cNvCxnSpPr>
            <a:stCxn id="24" idx="6"/>
            <a:endCxn id="25" idx="0"/>
          </p:cNvCxnSpPr>
          <p:nvPr/>
        </p:nvCxnSpPr>
        <p:spPr>
          <a:xfrm>
            <a:off x="8194588" y="6010926"/>
            <a:ext cx="2178242" cy="1098122"/>
          </a:xfrm>
          <a:prstGeom prst="curvedConnector2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24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Selection Bias 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9732" y="2373940"/>
            <a:ext cx="11485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Two Key Assumptions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26" name="Picture 2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945630" y="3275915"/>
            <a:ext cx="8244138" cy="514379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921780" y="4120716"/>
            <a:ext cx="10369152" cy="534522"/>
          </a:xfrm>
          <a:prstGeom prst="rect">
            <a:avLst/>
          </a:prstGeom>
          <a:noFill/>
          <a:ln/>
          <a:effectLst/>
        </p:spPr>
      </p:pic>
      <p:sp>
        <p:nvSpPr>
          <p:cNvPr id="13" name="TextBox 12"/>
          <p:cNvSpPr txBox="1"/>
          <p:nvPr/>
        </p:nvSpPr>
        <p:spPr>
          <a:xfrm>
            <a:off x="473690" y="5578296"/>
            <a:ext cx="2464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Advantage</a:t>
            </a:r>
            <a:endParaRPr lang="en-US" dirty="0">
              <a:solidFill>
                <a:srgbClr val="008000"/>
              </a:solidFill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3415219" y="5628532"/>
            <a:ext cx="4311317" cy="724432"/>
            <a:chOff x="2974008" y="5609002"/>
            <a:chExt cx="4311317" cy="724432"/>
          </a:xfrm>
        </p:grpSpPr>
        <p:pic>
          <p:nvPicPr>
            <p:cNvPr id="18" name="Picture 17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2974008" y="5673039"/>
              <a:ext cx="4311317" cy="59187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0" name="Picture 19" descr="TP_t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5239491" y="5609002"/>
              <a:ext cx="326805" cy="23183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2" name="Picture 21" descr="TP_t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5187805" y="6100936"/>
              <a:ext cx="467798" cy="232498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14" name="TextBox 13"/>
          <p:cNvSpPr txBox="1"/>
          <p:nvPr/>
        </p:nvSpPr>
        <p:spPr>
          <a:xfrm>
            <a:off x="489732" y="7306484"/>
            <a:ext cx="11485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Disadvantage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23" name="Picture 2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257869" y="8117154"/>
            <a:ext cx="10378442" cy="8638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641860" y="452437"/>
            <a:ext cx="10210800" cy="1300163"/>
          </a:xfrm>
        </p:spPr>
        <p:txBody>
          <a:bodyPr/>
          <a:lstStyle/>
          <a:p>
            <a:r>
              <a:rPr lang="en-US" dirty="0" smtClean="0"/>
              <a:t>Sample Selection Bias 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9636" y="4552764"/>
            <a:ext cx="12453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/>
              <a:t>[1] J. Heckman.  </a:t>
            </a:r>
            <a:r>
              <a:rPr lang="en-US" sz="3600" u="sng" dirty="0" smtClean="0"/>
              <a:t>Sample Selection Bias as a Specification Error</a:t>
            </a:r>
            <a:r>
              <a:rPr lang="en-US" sz="3600" dirty="0" smtClean="0"/>
              <a:t>.  1979.</a:t>
            </a:r>
          </a:p>
          <a:p>
            <a:pPr algn="l"/>
            <a:endParaRPr lang="en-US" sz="3600" dirty="0" smtClean="0"/>
          </a:p>
          <a:p>
            <a:pPr algn="l"/>
            <a:r>
              <a:rPr lang="en-US" sz="3600" dirty="0" smtClean="0"/>
              <a:t>[2] A. </a:t>
            </a:r>
            <a:r>
              <a:rPr lang="en-US" sz="3600" dirty="0" err="1" smtClean="0"/>
              <a:t>Gretton</a:t>
            </a:r>
            <a:r>
              <a:rPr lang="en-US" sz="3600" dirty="0" smtClean="0"/>
              <a:t> et al.  </a:t>
            </a:r>
            <a:r>
              <a:rPr lang="en-US" sz="3600" u="sng" dirty="0" smtClean="0"/>
              <a:t>Covariate Shift by Kernel Mean Matching</a:t>
            </a:r>
            <a:r>
              <a:rPr lang="en-US" sz="3600" dirty="0" smtClean="0"/>
              <a:t>.  2008.</a:t>
            </a:r>
          </a:p>
          <a:p>
            <a:pPr algn="l"/>
            <a:endParaRPr lang="en-US" sz="3600" dirty="0" smtClean="0"/>
          </a:p>
          <a:p>
            <a:pPr algn="l"/>
            <a:r>
              <a:rPr lang="en-US" sz="3600" dirty="0" smtClean="0"/>
              <a:t>[3] C. Cortes et al.  </a:t>
            </a:r>
            <a:r>
              <a:rPr lang="en-US" sz="3600" u="sng" dirty="0" smtClean="0"/>
              <a:t>Sample Selection Bias Correction Theory</a:t>
            </a:r>
            <a:r>
              <a:rPr lang="en-US" sz="3600" dirty="0" smtClean="0"/>
              <a:t>.  2008</a:t>
            </a:r>
          </a:p>
          <a:p>
            <a:pPr algn="l"/>
            <a:endParaRPr lang="en-US" sz="3600" dirty="0" smtClean="0"/>
          </a:p>
          <a:p>
            <a:pPr algn="l"/>
            <a:r>
              <a:rPr lang="en-US" sz="3600" dirty="0" smtClean="0"/>
              <a:t>[4] S. Bickel et al.  </a:t>
            </a:r>
            <a:r>
              <a:rPr lang="en-US" sz="3600" u="sng" dirty="0" smtClean="0"/>
              <a:t>Discriminative Learning Under Covariate Shift</a:t>
            </a:r>
            <a:r>
              <a:rPr lang="en-US" sz="3600" dirty="0" smtClean="0"/>
              <a:t>.  2009.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724" y="2680556"/>
            <a:ext cx="12061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solidFill>
                  <a:srgbClr val="2121FF"/>
                </a:solidFill>
              </a:rPr>
              <a:t>http://adaptationtutorial.blitzer.com/references/</a:t>
            </a:r>
            <a:endParaRPr lang="en-US" sz="4400" u="sng" dirty="0">
              <a:solidFill>
                <a:srgbClr val="2121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Outline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268" y="2028786"/>
            <a:ext cx="12049290" cy="746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2"/>
                </a:solidFill>
              </a:rPr>
              <a:t>Notation and Common Concepts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C8"/>
                </a:solidFill>
              </a:rPr>
              <a:t>Semi-supervised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2"/>
                </a:solidFill>
              </a:rPr>
              <a:t>Covariate shift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000C8"/>
                </a:solidFill>
              </a:rPr>
              <a:t>Learning Shared Representations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2"/>
                </a:solidFill>
              </a:rPr>
              <a:t>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2"/>
                </a:solidFill>
              </a:rPr>
              <a:t>Feature-Based Approaches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Parameter-Based Approaches</a:t>
            </a:r>
            <a:endParaRPr lang="en-US" sz="3600" dirty="0" smtClean="0">
              <a:solidFill>
                <a:schemeClr val="bg2"/>
              </a:solidFill>
            </a:endParaRP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2"/>
                </a:solidFill>
              </a:rPr>
              <a:t>Open Questions and Uncovered Algorithms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mazon_crave.jpg"/>
          <p:cNvPicPr>
            <a:picLocks noChangeAspect="1"/>
          </p:cNvPicPr>
          <p:nvPr/>
        </p:nvPicPr>
        <p:blipFill>
          <a:blip r:embed="rId3" cstate="print"/>
          <a:srcRect t="32130" b="34134"/>
          <a:stretch>
            <a:fillRect/>
          </a:stretch>
        </p:blipFill>
        <p:spPr>
          <a:xfrm>
            <a:off x="5507896" y="2140496"/>
            <a:ext cx="2614684" cy="756084"/>
          </a:xfrm>
          <a:prstGeom prst="rect">
            <a:avLst/>
          </a:prstGeom>
        </p:spPr>
      </p:pic>
      <p:pic>
        <p:nvPicPr>
          <p:cNvPr id="26" name="Picture 25" descr="document_r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325" y="2959691"/>
            <a:ext cx="476205" cy="620720"/>
          </a:xfrm>
          <a:prstGeom prst="rect">
            <a:avLst/>
          </a:prstGeom>
        </p:spPr>
      </p:pic>
      <p:pic>
        <p:nvPicPr>
          <p:cNvPr id="27" name="Picture 26" descr="document_r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324" y="3814005"/>
            <a:ext cx="476205" cy="62072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431655" y="5238011"/>
            <a:ext cx="16065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</p:txBody>
      </p:sp>
      <p:grpSp>
        <p:nvGrpSpPr>
          <p:cNvPr id="2" name="Group 37"/>
          <p:cNvGrpSpPr/>
          <p:nvPr/>
        </p:nvGrpSpPr>
        <p:grpSpPr>
          <a:xfrm>
            <a:off x="12349153" y="2790790"/>
            <a:ext cx="655647" cy="954107"/>
            <a:chOff x="12349153" y="2790790"/>
            <a:chExt cx="655647" cy="954107"/>
          </a:xfrm>
        </p:grpSpPr>
        <p:sp>
          <p:nvSpPr>
            <p:cNvPr id="39" name="Oval 38"/>
            <p:cNvSpPr/>
            <p:nvPr/>
          </p:nvSpPr>
          <p:spPr bwMode="auto">
            <a:xfrm>
              <a:off x="12403217" y="2941610"/>
              <a:ext cx="550781" cy="657235"/>
            </a:xfrm>
            <a:prstGeom prst="ellipse">
              <a:avLst/>
            </a:prstGeom>
            <a:solidFill>
              <a:srgbClr val="805A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349153" y="2790790"/>
              <a:ext cx="655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 smtClean="0"/>
                <a:t>?</a:t>
              </a:r>
              <a:endParaRPr lang="en-US" sz="5600" b="1" dirty="0"/>
            </a:p>
          </p:txBody>
        </p:sp>
      </p:grpSp>
      <p:grpSp>
        <p:nvGrpSpPr>
          <p:cNvPr id="3" name="Group 40"/>
          <p:cNvGrpSpPr/>
          <p:nvPr/>
        </p:nvGrpSpPr>
        <p:grpSpPr>
          <a:xfrm>
            <a:off x="12344480" y="3635358"/>
            <a:ext cx="655647" cy="954107"/>
            <a:chOff x="12349153" y="2790790"/>
            <a:chExt cx="655647" cy="954107"/>
          </a:xfrm>
        </p:grpSpPr>
        <p:sp>
          <p:nvSpPr>
            <p:cNvPr id="42" name="Oval 41"/>
            <p:cNvSpPr/>
            <p:nvPr/>
          </p:nvSpPr>
          <p:spPr bwMode="auto">
            <a:xfrm>
              <a:off x="12403217" y="2941610"/>
              <a:ext cx="550781" cy="657235"/>
            </a:xfrm>
            <a:prstGeom prst="ellipse">
              <a:avLst/>
            </a:prstGeom>
            <a:solidFill>
              <a:srgbClr val="805A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349153" y="2790790"/>
              <a:ext cx="655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 smtClean="0"/>
                <a:t>?</a:t>
              </a:r>
              <a:endParaRPr lang="en-US" sz="5600" b="1" dirty="0"/>
            </a:p>
          </p:txBody>
        </p:sp>
      </p:grpSp>
      <p:pic>
        <p:nvPicPr>
          <p:cNvPr id="44" name="Picture 43" descr="document_r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801" y="7899763"/>
            <a:ext cx="476205" cy="620720"/>
          </a:xfrm>
          <a:prstGeom prst="rect">
            <a:avLst/>
          </a:prstGeom>
        </p:spPr>
      </p:pic>
      <p:grpSp>
        <p:nvGrpSpPr>
          <p:cNvPr id="4" name="Group 44"/>
          <p:cNvGrpSpPr/>
          <p:nvPr/>
        </p:nvGrpSpPr>
        <p:grpSpPr>
          <a:xfrm>
            <a:off x="12344957" y="7721116"/>
            <a:ext cx="655647" cy="954107"/>
            <a:chOff x="12349153" y="2790790"/>
            <a:chExt cx="655647" cy="954107"/>
          </a:xfrm>
        </p:grpSpPr>
        <p:sp>
          <p:nvSpPr>
            <p:cNvPr id="46" name="Oval 45"/>
            <p:cNvSpPr/>
            <p:nvPr/>
          </p:nvSpPr>
          <p:spPr bwMode="auto">
            <a:xfrm>
              <a:off x="12403217" y="2941610"/>
              <a:ext cx="550781" cy="657235"/>
            </a:xfrm>
            <a:prstGeom prst="ellipse">
              <a:avLst/>
            </a:prstGeom>
            <a:solidFill>
              <a:srgbClr val="805A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349153" y="2790790"/>
              <a:ext cx="655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 smtClean="0"/>
                <a:t>?</a:t>
              </a:r>
              <a:endParaRPr lang="en-US" sz="5600" b="1" dirty="0"/>
            </a:p>
          </p:txBody>
        </p:sp>
      </p:grp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31994" y="220621"/>
            <a:ext cx="11395142" cy="1625600"/>
          </a:xfrm>
        </p:spPr>
        <p:txBody>
          <a:bodyPr/>
          <a:lstStyle/>
          <a:p>
            <a:r>
              <a:rPr lang="en-US" sz="4400" dirty="0" smtClean="0"/>
              <a:t>Unshared Support in the Real World</a:t>
            </a:r>
            <a:endParaRPr lang="en-US" sz="4400" dirty="0"/>
          </a:p>
        </p:txBody>
      </p:sp>
      <p:sp>
        <p:nvSpPr>
          <p:cNvPr id="260108" name="Rectangle 12"/>
          <p:cNvSpPr>
            <a:spLocks noChangeArrowheads="1"/>
          </p:cNvSpPr>
          <p:nvPr/>
        </p:nvSpPr>
        <p:spPr bwMode="auto">
          <a:xfrm>
            <a:off x="1427093" y="2993255"/>
            <a:ext cx="4673663" cy="5519949"/>
          </a:xfrm>
          <a:prstGeom prst="rect">
            <a:avLst/>
          </a:prstGeom>
          <a:noFill/>
          <a:ln w="38100">
            <a:solidFill>
              <a:srgbClr val="0000C8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67" name="Rectangle 3"/>
          <p:cNvSpPr>
            <a:spLocks noChangeArrowheads="1"/>
          </p:cNvSpPr>
          <p:nvPr/>
        </p:nvSpPr>
        <p:spPr bwMode="auto">
          <a:xfrm>
            <a:off x="1440129" y="2988719"/>
            <a:ext cx="4624115" cy="548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b="1" dirty="0">
                <a:solidFill>
                  <a:schemeClr val="bg2"/>
                </a:solidFill>
                <a:latin typeface="+mn-lt"/>
              </a:rPr>
              <a:t>Running with </a:t>
            </a:r>
            <a:r>
              <a:rPr lang="en-US" sz="2400" b="1" dirty="0" smtClean="0">
                <a:solidFill>
                  <a:schemeClr val="bg2"/>
                </a:solidFill>
                <a:latin typeface="+mn-lt"/>
              </a:rPr>
              <a:t>Scissors</a:t>
            </a:r>
            <a:endParaRPr lang="en-US" sz="2400" b="1" dirty="0">
              <a:solidFill>
                <a:schemeClr val="bg2"/>
              </a:solidFill>
              <a:latin typeface="+mn-lt"/>
            </a:endParaRPr>
          </a:p>
          <a:p>
            <a:pPr algn="just" eaLnBrk="0" hangingPunct="0">
              <a:lnSpc>
                <a:spcPct val="150000"/>
              </a:lnSpc>
            </a:pPr>
            <a:r>
              <a:rPr lang="en-US" sz="2400" b="1" dirty="0">
                <a:solidFill>
                  <a:schemeClr val="bg2"/>
                </a:solidFill>
                <a:latin typeface="+mn-lt"/>
              </a:rPr>
              <a:t>Title: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Horrible book, horrible.</a:t>
            </a:r>
          </a:p>
          <a:p>
            <a:pPr algn="just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dirty="0">
                <a:solidFill>
                  <a:schemeClr val="bg2"/>
                </a:solidFill>
                <a:latin typeface="+mn-lt"/>
              </a:rPr>
              <a:t>This book was horrible.  I read </a:t>
            </a: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half,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suffering from a headache the entire time, and eventually </a:t>
            </a:r>
            <a:r>
              <a:rPr lang="en-US" sz="2400" dirty="0" err="1">
                <a:solidFill>
                  <a:schemeClr val="bg2"/>
                </a:solidFill>
                <a:latin typeface="+mn-lt"/>
              </a:rPr>
              <a:t>i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 lit it on </a:t>
            </a: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fire. 1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less copy in the </a:t>
            </a: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world. Don't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waste your money.  I wish </a:t>
            </a:r>
            <a:r>
              <a:rPr lang="en-US" sz="2400" dirty="0" err="1">
                <a:solidFill>
                  <a:schemeClr val="bg2"/>
                </a:solidFill>
                <a:latin typeface="+mn-lt"/>
              </a:rPr>
              <a:t>i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 had the time spent reading this book </a:t>
            </a: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back. It wasted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my life</a:t>
            </a:r>
          </a:p>
        </p:txBody>
      </p:sp>
      <p:pic>
        <p:nvPicPr>
          <p:cNvPr id="69" name="Picture 68" descr="document_blu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861" y="3456359"/>
            <a:ext cx="492660" cy="642720"/>
          </a:xfrm>
          <a:prstGeom prst="rect">
            <a:avLst/>
          </a:prstGeom>
        </p:spPr>
      </p:pic>
      <p:pic>
        <p:nvPicPr>
          <p:cNvPr id="70" name="Picture 69" descr="document_blu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860" y="4245131"/>
            <a:ext cx="492660" cy="64272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0" y="5272844"/>
            <a:ext cx="16065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</p:txBody>
      </p:sp>
      <p:pic>
        <p:nvPicPr>
          <p:cNvPr id="72" name="Picture 71" descr="document_blu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346" y="7848271"/>
            <a:ext cx="492660" cy="642720"/>
          </a:xfrm>
          <a:prstGeom prst="rect">
            <a:avLst/>
          </a:prstGeom>
        </p:spPr>
      </p:pic>
      <p:pic>
        <p:nvPicPr>
          <p:cNvPr id="31" name="Picture 30" descr="thumbs-up-down.png"/>
          <p:cNvPicPr>
            <a:picLocks noChangeAspect="1"/>
          </p:cNvPicPr>
          <p:nvPr/>
        </p:nvPicPr>
        <p:blipFill>
          <a:blip r:embed="rId6" cstate="print"/>
          <a:srcRect r="50000" b="27636"/>
          <a:stretch>
            <a:fillRect/>
          </a:stretch>
        </p:blipFill>
        <p:spPr>
          <a:xfrm>
            <a:off x="113081" y="3423765"/>
            <a:ext cx="479344" cy="693747"/>
          </a:xfrm>
          <a:prstGeom prst="rect">
            <a:avLst/>
          </a:prstGeom>
        </p:spPr>
      </p:pic>
      <p:pic>
        <p:nvPicPr>
          <p:cNvPr id="32" name="Picture 31" descr="thumbs-up-down.png"/>
          <p:cNvPicPr>
            <a:picLocks noChangeAspect="1"/>
          </p:cNvPicPr>
          <p:nvPr/>
        </p:nvPicPr>
        <p:blipFill>
          <a:blip r:embed="rId7" cstate="print"/>
          <a:srcRect l="50000" t="21791" b="2077"/>
          <a:stretch>
            <a:fillRect/>
          </a:stretch>
        </p:blipFill>
        <p:spPr>
          <a:xfrm>
            <a:off x="113081" y="4183053"/>
            <a:ext cx="503579" cy="766773"/>
          </a:xfrm>
          <a:prstGeom prst="rect">
            <a:avLst/>
          </a:prstGeom>
        </p:spPr>
      </p:pic>
      <p:pic>
        <p:nvPicPr>
          <p:cNvPr id="34" name="Picture 33" descr="thumbs-up-down.png"/>
          <p:cNvPicPr>
            <a:picLocks noChangeAspect="1"/>
          </p:cNvPicPr>
          <p:nvPr/>
        </p:nvPicPr>
        <p:blipFill>
          <a:blip r:embed="rId6" cstate="print"/>
          <a:srcRect r="50000" b="27636"/>
          <a:stretch>
            <a:fillRect/>
          </a:stretch>
        </p:blipFill>
        <p:spPr>
          <a:xfrm>
            <a:off x="112625" y="7793124"/>
            <a:ext cx="479344" cy="693747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7342199" y="2975807"/>
            <a:ext cx="4345047" cy="548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b="1" dirty="0" err="1">
                <a:latin typeface="+mn-lt"/>
              </a:rPr>
              <a:t>Avante</a:t>
            </a:r>
            <a:r>
              <a:rPr lang="en-US" sz="2400" b="1" dirty="0">
                <a:latin typeface="+mn-lt"/>
              </a:rPr>
              <a:t> Deep </a:t>
            </a:r>
            <a:r>
              <a:rPr lang="en-US" sz="2400" b="1" dirty="0" smtClean="0">
                <a:latin typeface="+mn-lt"/>
              </a:rPr>
              <a:t>Fryer;  Black</a:t>
            </a:r>
            <a:endParaRPr lang="en-US" sz="2400" dirty="0">
              <a:latin typeface="+mn-lt"/>
            </a:endParaRPr>
          </a:p>
          <a:p>
            <a:pPr algn="just" eaLnBrk="0" hangingPunct="0">
              <a:lnSpc>
                <a:spcPct val="150000"/>
              </a:lnSpc>
            </a:pPr>
            <a:r>
              <a:rPr lang="en-US" sz="2400" b="1" dirty="0">
                <a:latin typeface="+mn-lt"/>
              </a:rPr>
              <a:t>Title:</a:t>
            </a:r>
            <a:r>
              <a:rPr lang="en-US" sz="2400" dirty="0">
                <a:latin typeface="+mn-lt"/>
              </a:rPr>
              <a:t> lid </a:t>
            </a:r>
            <a:r>
              <a:rPr lang="en-US" sz="2400" dirty="0" smtClean="0">
                <a:latin typeface="+mn-lt"/>
              </a:rPr>
              <a:t>does not work </a:t>
            </a:r>
            <a:r>
              <a:rPr lang="en-US" sz="2400" dirty="0">
                <a:latin typeface="+mn-lt"/>
              </a:rPr>
              <a:t>well...</a:t>
            </a:r>
          </a:p>
          <a:p>
            <a:pPr algn="just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dirty="0">
                <a:latin typeface="+mn-lt"/>
              </a:rPr>
              <a:t>I love the way the </a:t>
            </a:r>
            <a:r>
              <a:rPr lang="en-US" sz="2400" dirty="0" err="1">
                <a:latin typeface="+mn-lt"/>
              </a:rPr>
              <a:t>Tefal</a:t>
            </a:r>
            <a:r>
              <a:rPr lang="en-US" sz="2400" dirty="0">
                <a:latin typeface="+mn-lt"/>
              </a:rPr>
              <a:t> deep fryer cooks, however, I am returning my second one due to a defective lid closure. </a:t>
            </a:r>
            <a:r>
              <a:rPr lang="en-US" sz="2400" dirty="0" smtClean="0">
                <a:latin typeface="+mn-lt"/>
              </a:rPr>
              <a:t>The </a:t>
            </a:r>
            <a:r>
              <a:rPr lang="en-US" sz="2400" dirty="0">
                <a:latin typeface="+mn-lt"/>
              </a:rPr>
              <a:t>lid may close initially, but after a few uses it no longer stays </a:t>
            </a:r>
            <a:r>
              <a:rPr lang="en-US" sz="2400" dirty="0" smtClean="0">
                <a:latin typeface="+mn-lt"/>
              </a:rPr>
              <a:t>closed. I won’t be buying this </a:t>
            </a:r>
            <a:r>
              <a:rPr lang="en-US" sz="2400" dirty="0">
                <a:latin typeface="+mn-lt"/>
              </a:rPr>
              <a:t>one again.</a:t>
            </a: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7342200" y="2998761"/>
            <a:ext cx="4381560" cy="5550447"/>
          </a:xfrm>
          <a:prstGeom prst="rect">
            <a:avLst/>
          </a:prstGeom>
          <a:noFill/>
          <a:ln w="38100">
            <a:solidFill>
              <a:srgbClr val="C80000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60108" grpId="0" animBg="1"/>
      <p:bldP spid="67" grpId="0"/>
      <p:bldP spid="71" grpId="0"/>
      <p:bldP spid="18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Adaptation</a:t>
            </a:r>
            <a:endParaRPr lang="en-US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768746" y="5036617"/>
            <a:ext cx="11159942" cy="77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800" dirty="0" smtClean="0">
                <a:solidFill>
                  <a:srgbClr val="006400"/>
                </a:solidFill>
                <a:latin typeface="+mn-lt"/>
              </a:rPr>
              <a:t>So                        the  topic of             ah                 the talk today  is online learning</a:t>
            </a:r>
            <a:endParaRPr lang="en-US" sz="2800" dirty="0">
              <a:solidFill>
                <a:srgbClr val="006400"/>
              </a:solidFill>
              <a:latin typeface="+mn-lt"/>
            </a:endParaRPr>
          </a:p>
        </p:txBody>
      </p:sp>
      <p:pic>
        <p:nvPicPr>
          <p:cNvPr id="15" name="Picture 14" descr="yoram_pictur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4729" y="4039670"/>
            <a:ext cx="1277955" cy="17039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5190" y="3390670"/>
            <a:ext cx="2555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dirty="0" smtClean="0">
                <a:solidFill>
                  <a:srgbClr val="0000C8"/>
                </a:solidFill>
              </a:rPr>
              <a:t>Training</a:t>
            </a:r>
            <a:endParaRPr lang="en-US" sz="3600" dirty="0">
              <a:solidFill>
                <a:srgbClr val="0000C8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24445" y="3340586"/>
            <a:ext cx="25559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rgbClr val="0000C8"/>
                </a:solidFill>
              </a:rPr>
              <a:t>Source</a:t>
            </a:r>
            <a:endParaRPr lang="en-US" dirty="0">
              <a:solidFill>
                <a:srgbClr val="0000C8"/>
              </a:solidFill>
            </a:endParaRPr>
          </a:p>
        </p:txBody>
      </p:sp>
      <p:pic>
        <p:nvPicPr>
          <p:cNvPr id="21" name="Picture 20" descr="manfred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190" y="7761327"/>
            <a:ext cx="1398705" cy="1679598"/>
          </a:xfrm>
          <a:prstGeom prst="rect">
            <a:avLst/>
          </a:prstGeom>
        </p:spPr>
      </p:pic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682684" y="8637639"/>
            <a:ext cx="11159942" cy="69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800" dirty="0" smtClean="0">
                <a:solidFill>
                  <a:srgbClr val="006400"/>
                </a:solidFill>
                <a:latin typeface="+mn-lt"/>
              </a:rPr>
              <a:t>Everything is happening online.    Even    the     slides  are   produced       on-line</a:t>
            </a:r>
            <a:endParaRPr lang="en-US" sz="2800" dirty="0">
              <a:solidFill>
                <a:srgbClr val="006400"/>
              </a:solidFill>
              <a:latin typeface="+mn-lt"/>
            </a:endParaRP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3629179" y="2212501"/>
            <a:ext cx="4855566" cy="730129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3583486" y="6264292"/>
            <a:ext cx="4856946" cy="730336"/>
          </a:xfrm>
          <a:prstGeom prst="rect">
            <a:avLst/>
          </a:prstGeom>
          <a:noFill/>
          <a:ln/>
          <a:effectLst/>
        </p:spPr>
      </p:pic>
      <p:sp>
        <p:nvSpPr>
          <p:cNvPr id="31" name="Rectangle 30"/>
          <p:cNvSpPr/>
          <p:nvPr/>
        </p:nvSpPr>
        <p:spPr>
          <a:xfrm>
            <a:off x="295190" y="7131038"/>
            <a:ext cx="2555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dirty="0" smtClean="0">
                <a:solidFill>
                  <a:srgbClr val="C80000"/>
                </a:solidFill>
              </a:rPr>
              <a:t>Testing</a:t>
            </a:r>
            <a:endParaRPr lang="en-US" sz="3600" dirty="0">
              <a:solidFill>
                <a:srgbClr val="C8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24445" y="7064912"/>
            <a:ext cx="25559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rgbClr val="C80000"/>
                </a:solidFill>
              </a:rPr>
              <a:t>Target</a:t>
            </a:r>
            <a:endParaRPr lang="en-US" dirty="0">
              <a:solidFill>
                <a:srgbClr val="C80000"/>
              </a:solidFill>
            </a:endParaRPr>
          </a:p>
        </p:txBody>
      </p:sp>
      <p:pic>
        <p:nvPicPr>
          <p:cNvPr id="18" name="singer.wav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11" cstate="print"/>
          <a:stretch>
            <a:fillRect/>
          </a:stretch>
        </p:blipFill>
        <p:spPr>
          <a:xfrm>
            <a:off x="1893888" y="4120716"/>
            <a:ext cx="10549172" cy="1010409"/>
          </a:xfrm>
          <a:prstGeom prst="rect">
            <a:avLst/>
          </a:prstGeom>
        </p:spPr>
      </p:pic>
      <p:pic>
        <p:nvPicPr>
          <p:cNvPr id="19" name="warmuth.wav">
            <a:hlinkClick r:id="" action="ppaction://media"/>
          </p:cNvPr>
          <p:cNvPicPr>
            <a:picLocks noRot="1" noChangeAspect="1"/>
          </p:cNvPicPr>
          <p:nvPr>
            <a:audioFile r:link="rId4"/>
          </p:nvPr>
        </p:nvPicPr>
        <p:blipFill>
          <a:blip r:embed="rId12" cstate="print"/>
          <a:stretch>
            <a:fillRect/>
          </a:stretch>
        </p:blipFill>
        <p:spPr>
          <a:xfrm>
            <a:off x="1785876" y="7829128"/>
            <a:ext cx="10765196" cy="1033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57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5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35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4" grpId="0"/>
      <p:bldP spid="16" grpId="0"/>
      <p:bldP spid="17" grpId="0"/>
      <p:bldP spid="22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mazon_crave.jpg"/>
          <p:cNvPicPr>
            <a:picLocks noChangeAspect="1"/>
          </p:cNvPicPr>
          <p:nvPr/>
        </p:nvPicPr>
        <p:blipFill>
          <a:blip r:embed="rId3" cstate="print"/>
          <a:srcRect t="32130" b="34134"/>
          <a:stretch>
            <a:fillRect/>
          </a:stretch>
        </p:blipFill>
        <p:spPr>
          <a:xfrm>
            <a:off x="5507896" y="2140496"/>
            <a:ext cx="2614684" cy="756084"/>
          </a:xfrm>
          <a:prstGeom prst="rect">
            <a:avLst/>
          </a:prstGeom>
        </p:spPr>
      </p:pic>
      <p:pic>
        <p:nvPicPr>
          <p:cNvPr id="26" name="Picture 25" descr="document_r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325" y="2959691"/>
            <a:ext cx="476205" cy="620720"/>
          </a:xfrm>
          <a:prstGeom prst="rect">
            <a:avLst/>
          </a:prstGeom>
        </p:spPr>
      </p:pic>
      <p:pic>
        <p:nvPicPr>
          <p:cNvPr id="27" name="Picture 26" descr="document_r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324" y="3814005"/>
            <a:ext cx="476205" cy="62072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431655" y="5238011"/>
            <a:ext cx="16065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</p:txBody>
      </p:sp>
      <p:grpSp>
        <p:nvGrpSpPr>
          <p:cNvPr id="2" name="Group 37"/>
          <p:cNvGrpSpPr/>
          <p:nvPr/>
        </p:nvGrpSpPr>
        <p:grpSpPr>
          <a:xfrm>
            <a:off x="12349153" y="2790790"/>
            <a:ext cx="655647" cy="954107"/>
            <a:chOff x="12349153" y="2790790"/>
            <a:chExt cx="655647" cy="954107"/>
          </a:xfrm>
        </p:grpSpPr>
        <p:sp>
          <p:nvSpPr>
            <p:cNvPr id="39" name="Oval 38"/>
            <p:cNvSpPr/>
            <p:nvPr/>
          </p:nvSpPr>
          <p:spPr bwMode="auto">
            <a:xfrm>
              <a:off x="12403217" y="2941610"/>
              <a:ext cx="550781" cy="657235"/>
            </a:xfrm>
            <a:prstGeom prst="ellipse">
              <a:avLst/>
            </a:prstGeom>
            <a:solidFill>
              <a:srgbClr val="805A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349153" y="2790790"/>
              <a:ext cx="655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 smtClean="0"/>
                <a:t>?</a:t>
              </a:r>
              <a:endParaRPr lang="en-US" sz="5600" b="1" dirty="0"/>
            </a:p>
          </p:txBody>
        </p:sp>
      </p:grpSp>
      <p:grpSp>
        <p:nvGrpSpPr>
          <p:cNvPr id="3" name="Group 40"/>
          <p:cNvGrpSpPr/>
          <p:nvPr/>
        </p:nvGrpSpPr>
        <p:grpSpPr>
          <a:xfrm>
            <a:off x="12344480" y="3635358"/>
            <a:ext cx="655647" cy="954107"/>
            <a:chOff x="12349153" y="2790790"/>
            <a:chExt cx="655647" cy="954107"/>
          </a:xfrm>
        </p:grpSpPr>
        <p:sp>
          <p:nvSpPr>
            <p:cNvPr id="42" name="Oval 41"/>
            <p:cNvSpPr/>
            <p:nvPr/>
          </p:nvSpPr>
          <p:spPr bwMode="auto">
            <a:xfrm>
              <a:off x="12403217" y="2941610"/>
              <a:ext cx="550781" cy="657235"/>
            </a:xfrm>
            <a:prstGeom prst="ellipse">
              <a:avLst/>
            </a:prstGeom>
            <a:solidFill>
              <a:srgbClr val="805A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349153" y="2790790"/>
              <a:ext cx="655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 smtClean="0"/>
                <a:t>?</a:t>
              </a:r>
              <a:endParaRPr lang="en-US" sz="5600" b="1" dirty="0"/>
            </a:p>
          </p:txBody>
        </p:sp>
      </p:grpSp>
      <p:pic>
        <p:nvPicPr>
          <p:cNvPr id="44" name="Picture 43" descr="document_r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801" y="7899763"/>
            <a:ext cx="476205" cy="620720"/>
          </a:xfrm>
          <a:prstGeom prst="rect">
            <a:avLst/>
          </a:prstGeom>
        </p:spPr>
      </p:pic>
      <p:grpSp>
        <p:nvGrpSpPr>
          <p:cNvPr id="4" name="Group 44"/>
          <p:cNvGrpSpPr/>
          <p:nvPr/>
        </p:nvGrpSpPr>
        <p:grpSpPr>
          <a:xfrm>
            <a:off x="12344957" y="7721116"/>
            <a:ext cx="655647" cy="954107"/>
            <a:chOff x="12349153" y="2790790"/>
            <a:chExt cx="655647" cy="954107"/>
          </a:xfrm>
        </p:grpSpPr>
        <p:sp>
          <p:nvSpPr>
            <p:cNvPr id="46" name="Oval 45"/>
            <p:cNvSpPr/>
            <p:nvPr/>
          </p:nvSpPr>
          <p:spPr bwMode="auto">
            <a:xfrm>
              <a:off x="12403217" y="2941610"/>
              <a:ext cx="550781" cy="657235"/>
            </a:xfrm>
            <a:prstGeom prst="ellipse">
              <a:avLst/>
            </a:prstGeom>
            <a:solidFill>
              <a:srgbClr val="805A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349153" y="2790790"/>
              <a:ext cx="655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 smtClean="0"/>
                <a:t>?</a:t>
              </a:r>
              <a:endParaRPr lang="en-US" sz="5600" b="1" dirty="0"/>
            </a:p>
          </p:txBody>
        </p:sp>
      </p:grp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31994" y="220621"/>
            <a:ext cx="11395142" cy="1625600"/>
          </a:xfrm>
        </p:spPr>
        <p:txBody>
          <a:bodyPr/>
          <a:lstStyle/>
          <a:p>
            <a:r>
              <a:rPr lang="en-US" sz="4400" dirty="0" smtClean="0"/>
              <a:t>Unshared Support in the Real World</a:t>
            </a:r>
            <a:endParaRPr lang="en-US" sz="4400" dirty="0"/>
          </a:p>
        </p:txBody>
      </p:sp>
      <p:sp>
        <p:nvSpPr>
          <p:cNvPr id="260108" name="Rectangle 12"/>
          <p:cNvSpPr>
            <a:spLocks noChangeArrowheads="1"/>
          </p:cNvSpPr>
          <p:nvPr/>
        </p:nvSpPr>
        <p:spPr bwMode="auto">
          <a:xfrm>
            <a:off x="1427093" y="2993255"/>
            <a:ext cx="4673663" cy="5519949"/>
          </a:xfrm>
          <a:prstGeom prst="rect">
            <a:avLst/>
          </a:prstGeom>
          <a:noFill/>
          <a:ln w="38100">
            <a:solidFill>
              <a:srgbClr val="0000C8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67" name="Rectangle 3"/>
          <p:cNvSpPr>
            <a:spLocks noChangeArrowheads="1"/>
          </p:cNvSpPr>
          <p:nvPr/>
        </p:nvSpPr>
        <p:spPr bwMode="auto">
          <a:xfrm>
            <a:off x="1440129" y="2988719"/>
            <a:ext cx="4624115" cy="548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b="1" dirty="0">
                <a:solidFill>
                  <a:schemeClr val="bg2"/>
                </a:solidFill>
                <a:latin typeface="+mn-lt"/>
              </a:rPr>
              <a:t>Running with </a:t>
            </a:r>
            <a:r>
              <a:rPr lang="en-US" sz="2400" b="1" dirty="0" smtClean="0">
                <a:solidFill>
                  <a:schemeClr val="bg2"/>
                </a:solidFill>
                <a:latin typeface="+mn-lt"/>
              </a:rPr>
              <a:t>Scissors</a:t>
            </a:r>
            <a:endParaRPr lang="en-US" sz="2400" b="1" dirty="0">
              <a:solidFill>
                <a:schemeClr val="bg2"/>
              </a:solidFill>
              <a:latin typeface="+mn-lt"/>
            </a:endParaRPr>
          </a:p>
          <a:p>
            <a:pPr algn="just" eaLnBrk="0" hangingPunct="0">
              <a:lnSpc>
                <a:spcPct val="150000"/>
              </a:lnSpc>
            </a:pPr>
            <a:r>
              <a:rPr lang="en-US" sz="2400" b="1" dirty="0">
                <a:solidFill>
                  <a:schemeClr val="bg2"/>
                </a:solidFill>
                <a:latin typeface="+mn-lt"/>
              </a:rPr>
              <a:t>Title: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Horrible book, horrible.</a:t>
            </a:r>
          </a:p>
          <a:p>
            <a:pPr algn="just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dirty="0">
                <a:solidFill>
                  <a:schemeClr val="bg2"/>
                </a:solidFill>
                <a:latin typeface="+mn-lt"/>
              </a:rPr>
              <a:t>This book was horrible.  I read </a:t>
            </a: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half,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suffering from a headache the entire time, and eventually </a:t>
            </a:r>
            <a:r>
              <a:rPr lang="en-US" sz="2400" dirty="0" err="1">
                <a:solidFill>
                  <a:schemeClr val="bg2"/>
                </a:solidFill>
                <a:latin typeface="+mn-lt"/>
              </a:rPr>
              <a:t>i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 lit it on </a:t>
            </a: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fire. 1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less copy in the </a:t>
            </a: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world. Don't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waste your money.  I wish </a:t>
            </a:r>
            <a:r>
              <a:rPr lang="en-US" sz="2400" dirty="0" err="1">
                <a:solidFill>
                  <a:schemeClr val="bg2"/>
                </a:solidFill>
                <a:latin typeface="+mn-lt"/>
              </a:rPr>
              <a:t>i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 had the time spent reading this book </a:t>
            </a: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back. It wasted </a:t>
            </a:r>
            <a:r>
              <a:rPr lang="en-US" sz="2400" dirty="0">
                <a:solidFill>
                  <a:schemeClr val="bg2"/>
                </a:solidFill>
                <a:latin typeface="+mn-lt"/>
              </a:rPr>
              <a:t>my life</a:t>
            </a:r>
          </a:p>
        </p:txBody>
      </p:sp>
      <p:pic>
        <p:nvPicPr>
          <p:cNvPr id="69" name="Picture 68" descr="document_blu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861" y="3456359"/>
            <a:ext cx="492660" cy="642720"/>
          </a:xfrm>
          <a:prstGeom prst="rect">
            <a:avLst/>
          </a:prstGeom>
        </p:spPr>
      </p:pic>
      <p:pic>
        <p:nvPicPr>
          <p:cNvPr id="70" name="Picture 69" descr="document_blu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860" y="4245131"/>
            <a:ext cx="492660" cy="64272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0" y="5272844"/>
            <a:ext cx="16065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endParaRPr lang="en-US" b="1" dirty="0" smtClean="0"/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</p:txBody>
      </p:sp>
      <p:pic>
        <p:nvPicPr>
          <p:cNvPr id="72" name="Picture 71" descr="document_blu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346" y="7848271"/>
            <a:ext cx="492660" cy="642720"/>
          </a:xfrm>
          <a:prstGeom prst="rect">
            <a:avLst/>
          </a:prstGeom>
        </p:spPr>
      </p:pic>
      <p:pic>
        <p:nvPicPr>
          <p:cNvPr id="31" name="Picture 30" descr="thumbs-up-down.png"/>
          <p:cNvPicPr>
            <a:picLocks noChangeAspect="1"/>
          </p:cNvPicPr>
          <p:nvPr/>
        </p:nvPicPr>
        <p:blipFill>
          <a:blip r:embed="rId6" cstate="print"/>
          <a:srcRect r="50000" b="27636"/>
          <a:stretch>
            <a:fillRect/>
          </a:stretch>
        </p:blipFill>
        <p:spPr>
          <a:xfrm>
            <a:off x="113081" y="3423765"/>
            <a:ext cx="479344" cy="693747"/>
          </a:xfrm>
          <a:prstGeom prst="rect">
            <a:avLst/>
          </a:prstGeom>
        </p:spPr>
      </p:pic>
      <p:pic>
        <p:nvPicPr>
          <p:cNvPr id="32" name="Picture 31" descr="thumbs-up-down.png"/>
          <p:cNvPicPr>
            <a:picLocks noChangeAspect="1"/>
          </p:cNvPicPr>
          <p:nvPr/>
        </p:nvPicPr>
        <p:blipFill>
          <a:blip r:embed="rId7" cstate="print"/>
          <a:srcRect l="50000" t="21791" b="2077"/>
          <a:stretch>
            <a:fillRect/>
          </a:stretch>
        </p:blipFill>
        <p:spPr>
          <a:xfrm>
            <a:off x="113081" y="4183053"/>
            <a:ext cx="503579" cy="766773"/>
          </a:xfrm>
          <a:prstGeom prst="rect">
            <a:avLst/>
          </a:prstGeom>
        </p:spPr>
      </p:pic>
      <p:pic>
        <p:nvPicPr>
          <p:cNvPr id="34" name="Picture 33" descr="thumbs-up-down.png"/>
          <p:cNvPicPr>
            <a:picLocks noChangeAspect="1"/>
          </p:cNvPicPr>
          <p:nvPr/>
        </p:nvPicPr>
        <p:blipFill>
          <a:blip r:embed="rId6" cstate="print"/>
          <a:srcRect r="50000" b="27636"/>
          <a:stretch>
            <a:fillRect/>
          </a:stretch>
        </p:blipFill>
        <p:spPr>
          <a:xfrm>
            <a:off x="112625" y="7793124"/>
            <a:ext cx="479344" cy="693747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7342199" y="2975807"/>
            <a:ext cx="4345047" cy="548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b="1" dirty="0" err="1">
                <a:latin typeface="+mn-lt"/>
              </a:rPr>
              <a:t>Avante</a:t>
            </a:r>
            <a:r>
              <a:rPr lang="en-US" sz="2400" b="1" dirty="0">
                <a:latin typeface="+mn-lt"/>
              </a:rPr>
              <a:t> Deep </a:t>
            </a:r>
            <a:r>
              <a:rPr lang="en-US" sz="2400" b="1" dirty="0" smtClean="0">
                <a:latin typeface="+mn-lt"/>
              </a:rPr>
              <a:t>Fryer;  Black</a:t>
            </a:r>
            <a:endParaRPr lang="en-US" sz="2400" dirty="0">
              <a:latin typeface="+mn-lt"/>
            </a:endParaRPr>
          </a:p>
          <a:p>
            <a:pPr algn="just" eaLnBrk="0" hangingPunct="0">
              <a:lnSpc>
                <a:spcPct val="150000"/>
              </a:lnSpc>
            </a:pPr>
            <a:r>
              <a:rPr lang="en-US" sz="2400" b="1" dirty="0">
                <a:latin typeface="+mn-lt"/>
              </a:rPr>
              <a:t>Title:</a:t>
            </a:r>
            <a:r>
              <a:rPr lang="en-US" sz="2400" dirty="0">
                <a:latin typeface="+mn-lt"/>
              </a:rPr>
              <a:t> lid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does not work </a:t>
            </a:r>
            <a:r>
              <a:rPr lang="en-US" sz="2400" dirty="0">
                <a:latin typeface="+mn-lt"/>
              </a:rPr>
              <a:t>well...</a:t>
            </a:r>
          </a:p>
          <a:p>
            <a:pPr algn="just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2400" dirty="0">
                <a:latin typeface="+mn-lt"/>
              </a:rPr>
              <a:t>I love the way the </a:t>
            </a:r>
            <a:r>
              <a:rPr lang="en-US" sz="2400" dirty="0" err="1">
                <a:latin typeface="+mn-lt"/>
              </a:rPr>
              <a:t>Tefal</a:t>
            </a:r>
            <a:r>
              <a:rPr lang="en-US" sz="2400" dirty="0">
                <a:latin typeface="+mn-lt"/>
              </a:rPr>
              <a:t> deep fryer cooks, however, I am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returning</a:t>
            </a:r>
            <a:r>
              <a:rPr lang="en-US" sz="2400" dirty="0">
                <a:latin typeface="+mn-lt"/>
              </a:rPr>
              <a:t> my second one due to a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defective</a:t>
            </a:r>
            <a:r>
              <a:rPr lang="en-US" sz="2400" dirty="0">
                <a:latin typeface="+mn-lt"/>
              </a:rPr>
              <a:t> lid closure. </a:t>
            </a:r>
            <a:r>
              <a:rPr lang="en-US" sz="2400" dirty="0" smtClean="0">
                <a:latin typeface="+mn-lt"/>
              </a:rPr>
              <a:t>The </a:t>
            </a:r>
            <a:r>
              <a:rPr lang="en-US" sz="2400" dirty="0">
                <a:latin typeface="+mn-lt"/>
              </a:rPr>
              <a:t>lid may close initially, but after a few uses it no longer stays </a:t>
            </a:r>
            <a:r>
              <a:rPr lang="en-US" sz="2400" dirty="0" smtClean="0">
                <a:latin typeface="+mn-lt"/>
              </a:rPr>
              <a:t>closed. I won’t be buying this </a:t>
            </a:r>
            <a:r>
              <a:rPr lang="en-US" sz="2400" dirty="0">
                <a:latin typeface="+mn-lt"/>
              </a:rPr>
              <a:t>one again.</a:t>
            </a: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7342200" y="2998761"/>
            <a:ext cx="4381560" cy="5550447"/>
          </a:xfrm>
          <a:prstGeom prst="rect">
            <a:avLst/>
          </a:prstGeom>
          <a:noFill/>
          <a:ln w="38100">
            <a:solidFill>
              <a:srgbClr val="C80000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0" y="4840796"/>
            <a:ext cx="13004800" cy="8668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>
            <a:off x="0" y="4840796"/>
            <a:ext cx="13004800" cy="86998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800" b="1" dirty="0" smtClean="0">
                <a:solidFill>
                  <a:srgbClr val="C00000"/>
                </a:solidFill>
              </a:rPr>
              <a:t>Error increase: 13% </a:t>
            </a:r>
            <a:r>
              <a:rPr lang="en-US" sz="4800" b="1" dirty="0" smtClean="0">
                <a:solidFill>
                  <a:srgbClr val="C00000"/>
                </a:solidFill>
                <a:sym typeface="Wingdings" pitchFamily="2" charset="2"/>
              </a:rPr>
              <a:t> 26% </a:t>
            </a:r>
            <a:endParaRPr lang="en-US" sz="4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260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60108" grpId="0" animBg="1"/>
      <p:bldP spid="67" grpId="0"/>
      <p:bldP spid="71" grpId="0"/>
      <p:bldP spid="18" grpId="0"/>
      <p:bldP spid="19" grpId="0" animBg="1"/>
      <p:bldP spid="29" grpId="0" animBg="1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50802" y="220621"/>
            <a:ext cx="11395142" cy="1625600"/>
          </a:xfrm>
        </p:spPr>
        <p:txBody>
          <a:bodyPr/>
          <a:lstStyle/>
          <a:p>
            <a:r>
              <a:rPr lang="en-US" sz="4400" dirty="0" smtClean="0"/>
              <a:t>Linear Regression for Rating Prediction</a:t>
            </a:r>
            <a:endParaRPr lang="en-US" sz="4400" dirty="0"/>
          </a:p>
        </p:txBody>
      </p:sp>
      <p:pic>
        <p:nvPicPr>
          <p:cNvPr id="57" name="Picture 3" descr="documen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88302" y="4876157"/>
            <a:ext cx="1381620" cy="1941387"/>
          </a:xfrm>
          <a:prstGeom prst="rect">
            <a:avLst/>
          </a:prstGeom>
          <a:noFill/>
        </p:spPr>
      </p:pic>
      <p:grpSp>
        <p:nvGrpSpPr>
          <p:cNvPr id="58" name="Group 107"/>
          <p:cNvGrpSpPr/>
          <p:nvPr/>
        </p:nvGrpSpPr>
        <p:grpSpPr>
          <a:xfrm>
            <a:off x="3910486" y="6470004"/>
            <a:ext cx="7092414" cy="650240"/>
            <a:chOff x="3946490" y="6032491"/>
            <a:chExt cx="7092414" cy="650240"/>
          </a:xfrm>
        </p:grpSpPr>
        <p:pic>
          <p:nvPicPr>
            <p:cNvPr id="59" name="Picture 58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tretch>
              <a:fillRect/>
            </a:stretch>
          </p:blipFill>
          <p:spPr bwMode="auto">
            <a:xfrm>
              <a:off x="3946490" y="6081729"/>
              <a:ext cx="249860" cy="40037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0" name="Rectangle 5"/>
            <p:cNvSpPr>
              <a:spLocks noChangeArrowheads="1"/>
            </p:cNvSpPr>
            <p:nvPr/>
          </p:nvSpPr>
          <p:spPr bwMode="auto">
            <a:xfrm rot="5400000">
              <a:off x="7020821" y="3513339"/>
              <a:ext cx="650240" cy="56885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 sz="2800"/>
            </a:p>
          </p:txBody>
        </p:sp>
        <p:sp>
          <p:nvSpPr>
            <p:cNvPr id="61" name="Line 14"/>
            <p:cNvSpPr>
              <a:spLocks noChangeShapeType="1"/>
            </p:cNvSpPr>
            <p:nvPr/>
          </p:nvSpPr>
          <p:spPr bwMode="auto">
            <a:xfrm>
              <a:off x="5179777" y="6061062"/>
              <a:ext cx="0" cy="594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2" name="Text Box 21"/>
            <p:cNvSpPr txBox="1">
              <a:spLocks noChangeArrowheads="1"/>
            </p:cNvSpPr>
            <p:nvPr/>
          </p:nvSpPr>
          <p:spPr bwMode="auto">
            <a:xfrm rot="5400000">
              <a:off x="5891202" y="5961502"/>
              <a:ext cx="433493" cy="803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30046" tIns="65023" rIns="130046" bIns="65023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auto">
            <a:xfrm>
              <a:off x="5694654" y="6061518"/>
              <a:ext cx="0" cy="594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>
              <a:off x="6458858" y="6054489"/>
              <a:ext cx="0" cy="594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7071638" y="6054489"/>
              <a:ext cx="0" cy="594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6" name="Line 14"/>
            <p:cNvSpPr>
              <a:spLocks noChangeShapeType="1"/>
            </p:cNvSpPr>
            <p:nvPr/>
          </p:nvSpPr>
          <p:spPr bwMode="auto">
            <a:xfrm>
              <a:off x="7655846" y="6054489"/>
              <a:ext cx="0" cy="594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8" name="Text Box 21"/>
            <p:cNvSpPr txBox="1">
              <a:spLocks noChangeArrowheads="1"/>
            </p:cNvSpPr>
            <p:nvPr/>
          </p:nvSpPr>
          <p:spPr bwMode="auto">
            <a:xfrm rot="5400000">
              <a:off x="8444782" y="5959170"/>
              <a:ext cx="438154" cy="803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8334167" y="6054489"/>
              <a:ext cx="0" cy="594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>
              <a:off x="8993225" y="6069003"/>
              <a:ext cx="0" cy="594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75" name="Line 14"/>
            <p:cNvSpPr>
              <a:spLocks noChangeShapeType="1"/>
            </p:cNvSpPr>
            <p:nvPr/>
          </p:nvSpPr>
          <p:spPr bwMode="auto">
            <a:xfrm>
              <a:off x="9606005" y="6069003"/>
              <a:ext cx="0" cy="594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76" name="Text Box 6"/>
            <p:cNvSpPr txBox="1">
              <a:spLocks noChangeArrowheads="1"/>
            </p:cNvSpPr>
            <p:nvPr/>
          </p:nvSpPr>
          <p:spPr bwMode="auto">
            <a:xfrm>
              <a:off x="4522180" y="6067221"/>
              <a:ext cx="6516724" cy="562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800" dirty="0" smtClean="0">
                  <a:solidFill>
                    <a:schemeClr val="tx2"/>
                  </a:solidFill>
                </a:rPr>
                <a:t>0.5    1            -1.1   2   -0.3           0.1   1.5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</p:grpSp>
      <p:sp>
        <p:nvSpPr>
          <p:cNvPr id="82" name="Line 8"/>
          <p:cNvSpPr>
            <a:spLocks noChangeShapeType="1"/>
          </p:cNvSpPr>
          <p:nvPr/>
        </p:nvSpPr>
        <p:spPr bwMode="auto">
          <a:xfrm flipV="1">
            <a:off x="4720126" y="5204773"/>
            <a:ext cx="0" cy="36513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83" name="Text Box 9"/>
          <p:cNvSpPr txBox="1">
            <a:spLocks noChangeArrowheads="1"/>
          </p:cNvSpPr>
          <p:nvPr/>
        </p:nvSpPr>
        <p:spPr bwMode="auto">
          <a:xfrm>
            <a:off x="4018498" y="4545705"/>
            <a:ext cx="2555910" cy="56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 i="1" dirty="0" smtClean="0">
                <a:solidFill>
                  <a:schemeClr val="tx2"/>
                </a:solidFill>
              </a:rPr>
              <a:t>excellent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86" name="Text Box 10"/>
          <p:cNvSpPr txBox="1">
            <a:spLocks noChangeArrowheads="1"/>
          </p:cNvSpPr>
          <p:nvPr/>
        </p:nvSpPr>
        <p:spPr bwMode="auto">
          <a:xfrm>
            <a:off x="6532297" y="4545705"/>
            <a:ext cx="1482271" cy="56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 smtClean="0">
                <a:solidFill>
                  <a:schemeClr val="tx2"/>
                </a:solidFill>
              </a:rPr>
              <a:t>great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87" name="Line 12"/>
          <p:cNvSpPr>
            <a:spLocks noChangeShapeType="1"/>
          </p:cNvSpPr>
          <p:nvPr/>
        </p:nvSpPr>
        <p:spPr bwMode="auto">
          <a:xfrm flipH="1" flipV="1">
            <a:off x="7294488" y="5121769"/>
            <a:ext cx="0" cy="40164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90" name="Text Box 11"/>
          <p:cNvSpPr txBox="1">
            <a:spLocks noChangeArrowheads="1"/>
          </p:cNvSpPr>
          <p:nvPr/>
        </p:nvSpPr>
        <p:spPr bwMode="auto">
          <a:xfrm>
            <a:off x="9259656" y="4474514"/>
            <a:ext cx="2031276" cy="56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 i="1" dirty="0" smtClean="0">
                <a:solidFill>
                  <a:schemeClr val="tx2"/>
                </a:solidFill>
              </a:rPr>
              <a:t>fascinating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91" name="Line 12"/>
          <p:cNvSpPr>
            <a:spLocks noChangeShapeType="1"/>
          </p:cNvSpPr>
          <p:nvPr/>
        </p:nvSpPr>
        <p:spPr bwMode="auto">
          <a:xfrm flipV="1">
            <a:off x="9795432" y="5131747"/>
            <a:ext cx="176211" cy="401641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94" name="AutoShape 4"/>
          <p:cNvSpPr>
            <a:spLocks noChangeArrowheads="1"/>
          </p:cNvSpPr>
          <p:nvPr/>
        </p:nvSpPr>
        <p:spPr bwMode="auto">
          <a:xfrm>
            <a:off x="2858361" y="5744984"/>
            <a:ext cx="547695" cy="355805"/>
          </a:xfrm>
          <a:prstGeom prst="rightArrow">
            <a:avLst>
              <a:gd name="adj1" fmla="val 50000"/>
              <a:gd name="adj2" fmla="val 51919"/>
            </a:avLst>
          </a:prstGeom>
          <a:solidFill>
            <a:schemeClr val="accent4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2800"/>
          </a:p>
        </p:txBody>
      </p:sp>
      <p:sp>
        <p:nvSpPr>
          <p:cNvPr id="95" name="Text Box 6"/>
          <p:cNvSpPr txBox="1">
            <a:spLocks noChangeArrowheads="1"/>
          </p:cNvSpPr>
          <p:nvPr/>
        </p:nvSpPr>
        <p:spPr bwMode="auto">
          <a:xfrm>
            <a:off x="4574074" y="5642930"/>
            <a:ext cx="5580135" cy="56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 b="1" dirty="0" smtClean="0">
                <a:solidFill>
                  <a:schemeClr val="tx2"/>
                </a:solidFill>
              </a:rPr>
              <a:t>3 </a:t>
            </a:r>
            <a:r>
              <a:rPr lang="en-US" sz="2800" dirty="0" smtClean="0">
                <a:solidFill>
                  <a:schemeClr val="tx2"/>
                </a:solidFill>
              </a:rPr>
              <a:t>    0               0     </a:t>
            </a:r>
            <a:r>
              <a:rPr lang="en-US" sz="2800" b="1" dirty="0" smtClean="0">
                <a:solidFill>
                  <a:schemeClr val="tx2"/>
                </a:solidFill>
              </a:rPr>
              <a:t>1</a:t>
            </a:r>
            <a:r>
              <a:rPr lang="en-US" sz="2800" dirty="0" smtClean="0">
                <a:solidFill>
                  <a:schemeClr val="tx2"/>
                </a:solidFill>
              </a:rPr>
              <a:t>     0                0     1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96" name="Rectangle 5"/>
          <p:cNvSpPr>
            <a:spLocks noChangeArrowheads="1"/>
          </p:cNvSpPr>
          <p:nvPr/>
        </p:nvSpPr>
        <p:spPr bwMode="auto">
          <a:xfrm rot="5400000">
            <a:off x="6969172" y="3101780"/>
            <a:ext cx="650240" cy="56595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2800"/>
          </a:p>
        </p:txBody>
      </p: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040802" y="5634989"/>
            <a:ext cx="0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98" name="Text Box 21"/>
          <p:cNvSpPr txBox="1">
            <a:spLocks noChangeArrowheads="1"/>
          </p:cNvSpPr>
          <p:nvPr/>
        </p:nvSpPr>
        <p:spPr bwMode="auto">
          <a:xfrm rot="5400000">
            <a:off x="5854067" y="5535429"/>
            <a:ext cx="433493" cy="80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lnSpc>
                <a:spcPct val="50000"/>
              </a:lnSpc>
            </a:pPr>
            <a:r>
              <a:rPr lang="en-US" sz="2800" dirty="0"/>
              <a:t>.</a:t>
            </a:r>
          </a:p>
          <a:p>
            <a:pPr>
              <a:lnSpc>
                <a:spcPct val="50000"/>
              </a:lnSpc>
            </a:pPr>
            <a:r>
              <a:rPr lang="en-US" sz="2800" dirty="0"/>
              <a:t>.</a:t>
            </a:r>
          </a:p>
          <a:p>
            <a:pPr>
              <a:lnSpc>
                <a:spcPct val="50000"/>
              </a:lnSpc>
            </a:pPr>
            <a:r>
              <a:rPr lang="en-US" sz="2800" dirty="0"/>
              <a:t>.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657519" y="5635445"/>
            <a:ext cx="0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100" name="Line 14"/>
          <p:cNvSpPr>
            <a:spLocks noChangeShapeType="1"/>
          </p:cNvSpPr>
          <p:nvPr/>
        </p:nvSpPr>
        <p:spPr bwMode="auto">
          <a:xfrm>
            <a:off x="6421723" y="5628416"/>
            <a:ext cx="0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101" name="Line 14"/>
          <p:cNvSpPr>
            <a:spLocks noChangeShapeType="1"/>
          </p:cNvSpPr>
          <p:nvPr/>
        </p:nvSpPr>
        <p:spPr bwMode="auto">
          <a:xfrm>
            <a:off x="6990961" y="5628416"/>
            <a:ext cx="0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102" name="Line 14"/>
          <p:cNvSpPr>
            <a:spLocks noChangeShapeType="1"/>
          </p:cNvSpPr>
          <p:nvPr/>
        </p:nvSpPr>
        <p:spPr bwMode="auto">
          <a:xfrm>
            <a:off x="7546141" y="5628416"/>
            <a:ext cx="0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103" name="Text Box 21"/>
          <p:cNvSpPr txBox="1">
            <a:spLocks noChangeArrowheads="1"/>
          </p:cNvSpPr>
          <p:nvPr/>
        </p:nvSpPr>
        <p:spPr bwMode="auto">
          <a:xfrm rot="5400000">
            <a:off x="8407647" y="5533097"/>
            <a:ext cx="438154" cy="80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lnSpc>
                <a:spcPct val="50000"/>
              </a:lnSpc>
            </a:pPr>
            <a:r>
              <a:rPr lang="en-US" sz="2800" dirty="0"/>
              <a:t>.</a:t>
            </a:r>
          </a:p>
          <a:p>
            <a:pPr>
              <a:lnSpc>
                <a:spcPct val="50000"/>
              </a:lnSpc>
            </a:pPr>
            <a:r>
              <a:rPr lang="en-US" sz="2800" dirty="0"/>
              <a:t>.</a:t>
            </a:r>
          </a:p>
          <a:p>
            <a:pPr>
              <a:lnSpc>
                <a:spcPct val="50000"/>
              </a:lnSpc>
            </a:pPr>
            <a:r>
              <a:rPr lang="en-US" sz="2800" dirty="0"/>
              <a:t>.</a:t>
            </a:r>
          </a:p>
        </p:txBody>
      </p:sp>
      <p:sp>
        <p:nvSpPr>
          <p:cNvPr id="104" name="Line 14"/>
          <p:cNvSpPr>
            <a:spLocks noChangeShapeType="1"/>
          </p:cNvSpPr>
          <p:nvPr/>
        </p:nvSpPr>
        <p:spPr bwMode="auto">
          <a:xfrm>
            <a:off x="8137378" y="5628416"/>
            <a:ext cx="0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9043174" y="5642930"/>
            <a:ext cx="0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sp>
        <p:nvSpPr>
          <p:cNvPr id="106" name="Line 14"/>
          <p:cNvSpPr>
            <a:spLocks noChangeShapeType="1"/>
          </p:cNvSpPr>
          <p:nvPr/>
        </p:nvSpPr>
        <p:spPr bwMode="auto">
          <a:xfrm>
            <a:off x="9568870" y="5642930"/>
            <a:ext cx="0" cy="594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2800"/>
          </a:p>
        </p:txBody>
      </p:sp>
      <p:pic>
        <p:nvPicPr>
          <p:cNvPr id="50" name="Picture 4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3838104" y="5767095"/>
            <a:ext cx="433784" cy="360040"/>
          </a:xfrm>
          <a:prstGeom prst="rect">
            <a:avLst/>
          </a:prstGeom>
          <a:noFill/>
          <a:ln/>
          <a:effectLst/>
        </p:spPr>
      </p:pic>
      <p:pic>
        <p:nvPicPr>
          <p:cNvPr id="51" name="Picture 5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53828" y="2428528"/>
            <a:ext cx="4953725" cy="936104"/>
          </a:xfrm>
          <a:prstGeom prst="rect">
            <a:avLst/>
          </a:prstGeom>
          <a:noFill/>
          <a:ln/>
          <a:effectLst/>
        </p:spPr>
      </p:pic>
      <p:pic>
        <p:nvPicPr>
          <p:cNvPr id="77" name="Picture 76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981164" y="2572543"/>
            <a:ext cx="4084425" cy="734954"/>
          </a:xfrm>
          <a:prstGeom prst="rect">
            <a:avLst/>
          </a:prstGeom>
          <a:noFill/>
          <a:ln/>
          <a:effectLst/>
        </p:spPr>
      </p:pic>
      <p:pic>
        <p:nvPicPr>
          <p:cNvPr id="67" name="Picture 66" descr="thumbs-up-down.png"/>
          <p:cNvPicPr>
            <a:picLocks noChangeAspect="1"/>
          </p:cNvPicPr>
          <p:nvPr/>
        </p:nvPicPr>
        <p:blipFill>
          <a:blip r:embed="rId12" cstate="print"/>
          <a:srcRect t="12863" r="50000" b="27636"/>
          <a:stretch>
            <a:fillRect/>
          </a:stretch>
        </p:blipFill>
        <p:spPr>
          <a:xfrm>
            <a:off x="10426836" y="2500536"/>
            <a:ext cx="614710" cy="731520"/>
          </a:xfrm>
          <a:prstGeom prst="rect">
            <a:avLst/>
          </a:prstGeom>
        </p:spPr>
      </p:pic>
      <p:pic>
        <p:nvPicPr>
          <p:cNvPr id="69" name="Picture 68" descr="thumbs-up-down.png"/>
          <p:cNvPicPr>
            <a:picLocks noChangeAspect="1"/>
          </p:cNvPicPr>
          <p:nvPr/>
        </p:nvPicPr>
        <p:blipFill>
          <a:blip r:embed="rId12" cstate="print"/>
          <a:srcRect l="50000" t="21791" b="13301"/>
          <a:stretch>
            <a:fillRect/>
          </a:stretch>
        </p:blipFill>
        <p:spPr>
          <a:xfrm>
            <a:off x="11228535" y="2495429"/>
            <a:ext cx="612648" cy="795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/>
      <p:bldP spid="86" grpId="0"/>
      <p:bldP spid="87" grpId="0" animBg="1"/>
      <p:bldP spid="90" grpId="0"/>
      <p:bldP spid="91" grpId="0" animBg="1"/>
      <p:bldP spid="94" grpId="0" animBg="1"/>
      <p:bldP spid="95" grpId="0"/>
      <p:bldP spid="96" grpId="0" animBg="1"/>
      <p:bldP spid="97" grpId="0" animBg="1"/>
      <p:bldP spid="98" grpId="0"/>
      <p:bldP spid="99" grpId="0" animBg="1"/>
      <p:bldP spid="100" grpId="0" animBg="1"/>
      <p:bldP spid="101" grpId="0" animBg="1"/>
      <p:bldP spid="102" grpId="0" animBg="1"/>
      <p:bldP spid="103" grpId="0"/>
      <p:bldP spid="104" grpId="0" animBg="1"/>
      <p:bldP spid="105" grpId="0" animBg="1"/>
      <p:bldP spid="10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314" y="220621"/>
            <a:ext cx="5490124" cy="1625600"/>
          </a:xfrm>
        </p:spPr>
        <p:txBody>
          <a:bodyPr/>
          <a:lstStyle/>
          <a:p>
            <a:r>
              <a:rPr lang="en-US" sz="4400" dirty="0" smtClean="0"/>
              <a:t>Coupled Subspaces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17724" y="2320516"/>
            <a:ext cx="11521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No Shared Support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724" y="3652664"/>
            <a:ext cx="6552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Single Good Linear Hypothesis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206256" y="2104492"/>
            <a:ext cx="914400" cy="9144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702200" y="2111896"/>
            <a:ext cx="914400" cy="91440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9811320" y="3577208"/>
            <a:ext cx="1371600" cy="13716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9166696" y="4228728"/>
            <a:ext cx="1371600" cy="137160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10800000" flipV="1">
            <a:off x="9166696" y="3580656"/>
            <a:ext cx="2052228" cy="198022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inus 32"/>
          <p:cNvSpPr/>
          <p:nvPr/>
        </p:nvSpPr>
        <p:spPr bwMode="auto">
          <a:xfrm>
            <a:off x="9658176" y="5272844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4" name="Plus 33"/>
          <p:cNvSpPr/>
          <p:nvPr/>
        </p:nvSpPr>
        <p:spPr bwMode="auto">
          <a:xfrm>
            <a:off x="9274708" y="4984812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Minus 34"/>
          <p:cNvSpPr/>
          <p:nvPr/>
        </p:nvSpPr>
        <p:spPr bwMode="auto">
          <a:xfrm>
            <a:off x="9886776" y="4912804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Minus 35"/>
          <p:cNvSpPr/>
          <p:nvPr/>
        </p:nvSpPr>
        <p:spPr bwMode="auto">
          <a:xfrm>
            <a:off x="10138804" y="4516760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Minus 36"/>
          <p:cNvSpPr/>
          <p:nvPr/>
        </p:nvSpPr>
        <p:spPr bwMode="auto">
          <a:xfrm>
            <a:off x="10138804" y="5116252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Minus 37"/>
          <p:cNvSpPr/>
          <p:nvPr/>
        </p:nvSpPr>
        <p:spPr bwMode="auto">
          <a:xfrm>
            <a:off x="10254220" y="4657328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Minus 38"/>
          <p:cNvSpPr/>
          <p:nvPr/>
        </p:nvSpPr>
        <p:spPr bwMode="auto">
          <a:xfrm>
            <a:off x="10506248" y="4261284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Minus 39"/>
          <p:cNvSpPr/>
          <p:nvPr/>
        </p:nvSpPr>
        <p:spPr bwMode="auto">
          <a:xfrm>
            <a:off x="10626836" y="4500736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Minus 40"/>
          <p:cNvSpPr/>
          <p:nvPr/>
        </p:nvSpPr>
        <p:spPr bwMode="auto">
          <a:xfrm>
            <a:off x="10806856" y="3960676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Plus 41"/>
          <p:cNvSpPr/>
          <p:nvPr/>
        </p:nvSpPr>
        <p:spPr bwMode="auto">
          <a:xfrm>
            <a:off x="9427108" y="4480756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Plus 42"/>
          <p:cNvSpPr/>
          <p:nvPr/>
        </p:nvSpPr>
        <p:spPr bwMode="auto">
          <a:xfrm>
            <a:off x="9598744" y="4684204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Plus 43"/>
          <p:cNvSpPr/>
          <p:nvPr/>
        </p:nvSpPr>
        <p:spPr bwMode="auto">
          <a:xfrm>
            <a:off x="9966188" y="4297288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5" name="Plus 44"/>
          <p:cNvSpPr/>
          <p:nvPr/>
        </p:nvSpPr>
        <p:spPr bwMode="auto">
          <a:xfrm>
            <a:off x="10470244" y="3685220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Plus 45"/>
          <p:cNvSpPr/>
          <p:nvPr/>
        </p:nvSpPr>
        <p:spPr bwMode="auto">
          <a:xfrm>
            <a:off x="9978764" y="3888668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Plus 46"/>
          <p:cNvSpPr/>
          <p:nvPr/>
        </p:nvSpPr>
        <p:spPr bwMode="auto">
          <a:xfrm>
            <a:off x="10254220" y="4009256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30" name="Picture 2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51671" y="4588768"/>
            <a:ext cx="7406913" cy="645458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806549" y="6660046"/>
            <a:ext cx="5073836" cy="612070"/>
          </a:xfrm>
          <a:prstGeom prst="rect">
            <a:avLst/>
          </a:prstGeom>
          <a:noFill/>
          <a:ln/>
          <a:effectLst/>
        </p:spPr>
      </p:pic>
      <p:sp>
        <p:nvSpPr>
          <p:cNvPr id="84" name="TextBox 83"/>
          <p:cNvSpPr txBox="1"/>
          <p:nvPr/>
        </p:nvSpPr>
        <p:spPr>
          <a:xfrm>
            <a:off x="1487791" y="6532984"/>
            <a:ext cx="3204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Stronger than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8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876" y="220621"/>
            <a:ext cx="5760640" cy="1625600"/>
          </a:xfrm>
        </p:spPr>
        <p:txBody>
          <a:bodyPr/>
          <a:lstStyle/>
          <a:p>
            <a:r>
              <a:rPr lang="en-US" sz="4400" dirty="0" smtClean="0"/>
              <a:t>Coupled Subspaces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17724" y="2320516"/>
            <a:ext cx="4068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No Shared Support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724" y="3652664"/>
            <a:ext cx="6552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Single Good Linear Hypothesis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724" y="628370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Coupled Representation Learning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314268" y="2104492"/>
            <a:ext cx="914400" cy="9144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702200" y="2111896"/>
            <a:ext cx="914400" cy="91440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9883328" y="3541204"/>
            <a:ext cx="1371600" cy="13716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9166696" y="4228728"/>
            <a:ext cx="1371600" cy="137160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10800000" flipV="1">
            <a:off x="9166696" y="3580656"/>
            <a:ext cx="2088232" cy="198022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inus 32"/>
          <p:cNvSpPr/>
          <p:nvPr/>
        </p:nvSpPr>
        <p:spPr bwMode="auto">
          <a:xfrm>
            <a:off x="9658176" y="5272844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4" name="Plus 33"/>
          <p:cNvSpPr/>
          <p:nvPr/>
        </p:nvSpPr>
        <p:spPr bwMode="auto">
          <a:xfrm>
            <a:off x="9274708" y="4984812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Minus 34"/>
          <p:cNvSpPr/>
          <p:nvPr/>
        </p:nvSpPr>
        <p:spPr bwMode="auto">
          <a:xfrm>
            <a:off x="9886776" y="4912804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Minus 35"/>
          <p:cNvSpPr/>
          <p:nvPr/>
        </p:nvSpPr>
        <p:spPr bwMode="auto">
          <a:xfrm>
            <a:off x="10138804" y="4516760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Minus 36"/>
          <p:cNvSpPr/>
          <p:nvPr/>
        </p:nvSpPr>
        <p:spPr bwMode="auto">
          <a:xfrm>
            <a:off x="10138804" y="5116252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Minus 37"/>
          <p:cNvSpPr/>
          <p:nvPr/>
        </p:nvSpPr>
        <p:spPr bwMode="auto">
          <a:xfrm>
            <a:off x="10338804" y="4621324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Minus 38"/>
          <p:cNvSpPr/>
          <p:nvPr/>
        </p:nvSpPr>
        <p:spPr bwMode="auto">
          <a:xfrm>
            <a:off x="10590832" y="4225280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Minus 39"/>
          <p:cNvSpPr/>
          <p:nvPr/>
        </p:nvSpPr>
        <p:spPr bwMode="auto">
          <a:xfrm>
            <a:off x="10711420" y="4464732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Minus 40"/>
          <p:cNvSpPr/>
          <p:nvPr/>
        </p:nvSpPr>
        <p:spPr bwMode="auto">
          <a:xfrm>
            <a:off x="10891440" y="3924672"/>
            <a:ext cx="228600" cy="228600"/>
          </a:xfrm>
          <a:prstGeom prst="mathMin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Plus 41"/>
          <p:cNvSpPr/>
          <p:nvPr/>
        </p:nvSpPr>
        <p:spPr bwMode="auto">
          <a:xfrm>
            <a:off x="9427108" y="4480756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Plus 42"/>
          <p:cNvSpPr/>
          <p:nvPr/>
        </p:nvSpPr>
        <p:spPr bwMode="auto">
          <a:xfrm>
            <a:off x="9598744" y="4684204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Plus 43"/>
          <p:cNvSpPr/>
          <p:nvPr/>
        </p:nvSpPr>
        <p:spPr bwMode="auto">
          <a:xfrm>
            <a:off x="10050772" y="4261284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5" name="Plus 44"/>
          <p:cNvSpPr/>
          <p:nvPr/>
        </p:nvSpPr>
        <p:spPr bwMode="auto">
          <a:xfrm>
            <a:off x="10554828" y="3649216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Plus 45"/>
          <p:cNvSpPr/>
          <p:nvPr/>
        </p:nvSpPr>
        <p:spPr bwMode="auto">
          <a:xfrm>
            <a:off x="10063348" y="3852664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Plus 46"/>
          <p:cNvSpPr/>
          <p:nvPr/>
        </p:nvSpPr>
        <p:spPr bwMode="auto">
          <a:xfrm>
            <a:off x="10338804" y="3973252"/>
            <a:ext cx="228600" cy="228600"/>
          </a:xfrm>
          <a:prstGeom prst="mathPlus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50" name="Picture 4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79656" y="4588767"/>
            <a:ext cx="7406926" cy="645459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597151" y="7219804"/>
            <a:ext cx="5173209" cy="588905"/>
          </a:xfrm>
          <a:prstGeom prst="rect">
            <a:avLst/>
          </a:prstGeom>
          <a:noFill/>
          <a:ln/>
          <a:effectLst/>
        </p:spPr>
      </p:pic>
      <p:sp>
        <p:nvSpPr>
          <p:cNvPr id="56" name="Right Arrow 55"/>
          <p:cNvSpPr/>
          <p:nvPr/>
        </p:nvSpPr>
        <p:spPr bwMode="auto">
          <a:xfrm>
            <a:off x="9195391" y="7156849"/>
            <a:ext cx="648072" cy="576064"/>
          </a:xfrm>
          <a:prstGeom prst="rightArrow">
            <a:avLst/>
          </a:prstGeom>
          <a:gradFill>
            <a:gsLst>
              <a:gs pos="0">
                <a:srgbClr val="0000C8"/>
              </a:gs>
              <a:gs pos="100000">
                <a:srgbClr val="9600E1"/>
              </a:gs>
            </a:gsLst>
            <a:lin ang="0" scaled="1"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7" name="Right Arrow 56"/>
          <p:cNvSpPr/>
          <p:nvPr/>
        </p:nvSpPr>
        <p:spPr bwMode="auto">
          <a:xfrm rot="10800000">
            <a:off x="11038904" y="7130376"/>
            <a:ext cx="649224" cy="576072"/>
          </a:xfrm>
          <a:prstGeom prst="rightArrow">
            <a:avLst/>
          </a:prstGeom>
          <a:gradFill>
            <a:gsLst>
              <a:gs pos="0">
                <a:srgbClr val="C80000"/>
              </a:gs>
              <a:gs pos="100000">
                <a:srgbClr val="A349A4"/>
              </a:gs>
            </a:gsLst>
            <a:lin ang="0" scaled="1"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58" name="Picture 57" descr="books.jpg"/>
          <p:cNvPicPr>
            <a:picLocks noChangeAspect="1"/>
          </p:cNvPicPr>
          <p:nvPr/>
        </p:nvPicPr>
        <p:blipFill>
          <a:blip r:embed="rId8" cstate="print"/>
          <a:srcRect b="21867"/>
          <a:stretch>
            <a:fillRect/>
          </a:stretch>
        </p:blipFill>
        <p:spPr>
          <a:xfrm>
            <a:off x="8194588" y="7022364"/>
            <a:ext cx="860465" cy="782557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59" name="Picture 58" descr="blender.jpg"/>
          <p:cNvPicPr>
            <a:picLocks noChangeAspect="1"/>
          </p:cNvPicPr>
          <p:nvPr/>
        </p:nvPicPr>
        <p:blipFill>
          <a:blip r:embed="rId9" cstate="print"/>
          <a:srcRect b="3774"/>
          <a:stretch>
            <a:fillRect/>
          </a:stretch>
        </p:blipFill>
        <p:spPr>
          <a:xfrm>
            <a:off x="11975008" y="6950356"/>
            <a:ext cx="573309" cy="914400"/>
          </a:xfrm>
          <a:prstGeom prst="rect">
            <a:avLst/>
          </a:prstGeom>
        </p:spPr>
      </p:pic>
      <p:grpSp>
        <p:nvGrpSpPr>
          <p:cNvPr id="2" name="Group 63"/>
          <p:cNvGrpSpPr/>
          <p:nvPr/>
        </p:nvGrpSpPr>
        <p:grpSpPr>
          <a:xfrm>
            <a:off x="9958784" y="6950356"/>
            <a:ext cx="914400" cy="914400"/>
            <a:chOff x="5587988" y="4749798"/>
            <a:chExt cx="2008215" cy="2008215"/>
          </a:xfrm>
        </p:grpSpPr>
        <p:sp>
          <p:nvSpPr>
            <p:cNvPr id="61" name="Rectangle 60"/>
            <p:cNvSpPr/>
            <p:nvPr/>
          </p:nvSpPr>
          <p:spPr bwMode="auto">
            <a:xfrm>
              <a:off x="5587988" y="4749798"/>
              <a:ext cx="2008215" cy="2008215"/>
            </a:xfrm>
            <a:prstGeom prst="rect">
              <a:avLst/>
            </a:prstGeom>
            <a:solidFill>
              <a:srgbClr val="A349A4">
                <a:alpha val="25000"/>
              </a:srgbClr>
            </a:solidFill>
            <a:ln w="50800" cap="flat" cmpd="sng" algn="ctr">
              <a:solidFill>
                <a:srgbClr val="A349A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5400000">
              <a:off x="5775326" y="5749926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0800000">
              <a:off x="5815025" y="5789625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 bwMode="auto">
            <a:xfrm>
              <a:off x="6002969" y="5296542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666551" y="6026802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7104707" y="6154755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6021383" y="6282393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6904043" y="5588646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6167435" y="5893446"/>
              <a:ext cx="91440" cy="9144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6660203" y="5406081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6867530" y="6172854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D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</p:grpSp>
      <p:pic>
        <p:nvPicPr>
          <p:cNvPr id="51" name="Picture 50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68355" y="8009148"/>
            <a:ext cx="6875312" cy="6452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41498" y="220621"/>
            <a:ext cx="11395142" cy="1625600"/>
          </a:xfrm>
        </p:spPr>
        <p:txBody>
          <a:bodyPr/>
          <a:lstStyle/>
          <a:p>
            <a:r>
              <a:rPr lang="en-US" sz="4400" dirty="0" smtClean="0"/>
              <a:t>Single Good Linear Hypothesis?</a:t>
            </a:r>
            <a:endParaRPr lang="en-US" sz="4400" dirty="0"/>
          </a:p>
        </p:txBody>
      </p:sp>
      <p:graphicFrame>
        <p:nvGraphicFramePr>
          <p:cNvPr id="142" name="Table 141"/>
          <p:cNvGraphicFramePr>
            <a:graphicFrameLocks noGrp="1"/>
          </p:cNvGraphicFramePr>
          <p:nvPr/>
        </p:nvGraphicFramePr>
        <p:xfrm>
          <a:off x="3221309" y="5668888"/>
          <a:ext cx="6502401" cy="2804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7467"/>
                <a:gridCol w="2167467"/>
                <a:gridCol w="2167467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solidFill>
                            <a:srgbClr val="C00000"/>
                          </a:solidFill>
                        </a:rPr>
                        <a:t>Target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r>
                        <a:rPr lang="en-US" sz="3200" dirty="0" smtClean="0">
                          <a:solidFill>
                            <a:srgbClr val="2121FF"/>
                          </a:solidFill>
                        </a:rPr>
                        <a:t>Source</a:t>
                      </a:r>
                      <a:endParaRPr lang="en-US" sz="3200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Books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Kitchen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Books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2121FF"/>
                          </a:solidFill>
                        </a:rPr>
                        <a:t>1.35</a:t>
                      </a:r>
                      <a:endParaRPr lang="en-US" sz="3200" b="1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Kitchen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2121FF"/>
                          </a:solidFill>
                        </a:rPr>
                        <a:t>1.19</a:t>
                      </a:r>
                      <a:endParaRPr lang="en-US" sz="3200" b="1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2"/>
                          </a:solidFill>
                        </a:rPr>
                        <a:t>Both</a:t>
                      </a:r>
                      <a:endParaRPr lang="en-US" sz="3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rgbClr val="64009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362674" y="2536540"/>
            <a:ext cx="8263232" cy="720080"/>
          </a:xfrm>
          <a:prstGeom prst="rect">
            <a:avLst/>
          </a:prstGeom>
          <a:noFill/>
          <a:ln/>
          <a:effectLst/>
        </p:spPr>
      </p:pic>
      <p:sp>
        <p:nvSpPr>
          <p:cNvPr id="6" name="TextBox 5"/>
          <p:cNvSpPr txBox="1"/>
          <p:nvPr/>
        </p:nvSpPr>
        <p:spPr>
          <a:xfrm>
            <a:off x="3746134" y="4624772"/>
            <a:ext cx="5472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Adaptation Squared Error</a:t>
            </a:r>
            <a:endParaRPr 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41498" y="220621"/>
            <a:ext cx="11395142" cy="1625600"/>
          </a:xfrm>
        </p:spPr>
        <p:txBody>
          <a:bodyPr/>
          <a:lstStyle/>
          <a:p>
            <a:r>
              <a:rPr lang="en-US" sz="4400" dirty="0" smtClean="0"/>
              <a:t>Single Good Linear Hypothesis?</a:t>
            </a:r>
            <a:endParaRPr lang="en-US" sz="4400" dirty="0"/>
          </a:p>
        </p:txBody>
      </p:sp>
      <p:graphicFrame>
        <p:nvGraphicFramePr>
          <p:cNvPr id="142" name="Table 141"/>
          <p:cNvGraphicFramePr>
            <a:graphicFrameLocks noGrp="1"/>
          </p:cNvGraphicFramePr>
          <p:nvPr/>
        </p:nvGraphicFramePr>
        <p:xfrm>
          <a:off x="3221309" y="5668888"/>
          <a:ext cx="6502401" cy="2804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7467"/>
                <a:gridCol w="2167467"/>
                <a:gridCol w="2167467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solidFill>
                            <a:srgbClr val="C00000"/>
                          </a:solidFill>
                        </a:rPr>
                        <a:t>Target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r>
                        <a:rPr lang="en-US" sz="3200" dirty="0" smtClean="0">
                          <a:solidFill>
                            <a:srgbClr val="2121FF"/>
                          </a:solidFill>
                        </a:rPr>
                        <a:t>Source</a:t>
                      </a:r>
                      <a:endParaRPr lang="en-US" sz="3200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Books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Kitchen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Books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2121FF"/>
                          </a:solidFill>
                        </a:rPr>
                        <a:t>1.35</a:t>
                      </a:r>
                      <a:endParaRPr lang="en-US" sz="3200" b="1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Kitchen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2121FF"/>
                          </a:solidFill>
                        </a:rPr>
                        <a:t>1.19</a:t>
                      </a:r>
                      <a:endParaRPr lang="en-US" sz="3200" b="1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2"/>
                          </a:solidFill>
                        </a:rPr>
                        <a:t>Both</a:t>
                      </a:r>
                      <a:endParaRPr lang="en-US" sz="3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640096"/>
                          </a:solidFill>
                        </a:rPr>
                        <a:t>1.38</a:t>
                      </a:r>
                      <a:endParaRPr lang="en-US" sz="3200" b="1" dirty="0">
                        <a:solidFill>
                          <a:srgbClr val="64009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640096"/>
                          </a:solidFill>
                        </a:rPr>
                        <a:t>1.23</a:t>
                      </a:r>
                      <a:endParaRPr lang="en-US" sz="3200" b="1" dirty="0">
                        <a:solidFill>
                          <a:srgbClr val="64009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362674" y="2536540"/>
            <a:ext cx="8263232" cy="720080"/>
          </a:xfrm>
          <a:prstGeom prst="rect">
            <a:avLst/>
          </a:prstGeom>
          <a:noFill/>
          <a:ln/>
          <a:effectLst/>
        </p:spPr>
      </p:pic>
      <p:sp>
        <p:nvSpPr>
          <p:cNvPr id="6" name="TextBox 5"/>
          <p:cNvSpPr txBox="1"/>
          <p:nvPr/>
        </p:nvSpPr>
        <p:spPr>
          <a:xfrm>
            <a:off x="3746134" y="4624772"/>
            <a:ext cx="5472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Adaptation Squared Error</a:t>
            </a:r>
            <a:endParaRPr 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41498" y="220621"/>
            <a:ext cx="11395142" cy="1625600"/>
          </a:xfrm>
        </p:spPr>
        <p:txBody>
          <a:bodyPr/>
          <a:lstStyle/>
          <a:p>
            <a:r>
              <a:rPr lang="en-US" sz="4400" dirty="0" smtClean="0"/>
              <a:t>Single Good Linear Hypothesis?</a:t>
            </a:r>
            <a:endParaRPr lang="en-US" sz="4400" dirty="0"/>
          </a:p>
        </p:txBody>
      </p:sp>
      <p:graphicFrame>
        <p:nvGraphicFramePr>
          <p:cNvPr id="142" name="Table 141"/>
          <p:cNvGraphicFramePr>
            <a:graphicFrameLocks noGrp="1"/>
          </p:cNvGraphicFramePr>
          <p:nvPr/>
        </p:nvGraphicFramePr>
        <p:xfrm>
          <a:off x="3221309" y="5668888"/>
          <a:ext cx="6502401" cy="2804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7467"/>
                <a:gridCol w="2167467"/>
                <a:gridCol w="2167467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solidFill>
                            <a:srgbClr val="C00000"/>
                          </a:solidFill>
                        </a:rPr>
                        <a:t>Target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r>
                        <a:rPr lang="en-US" sz="3200" dirty="0" smtClean="0">
                          <a:solidFill>
                            <a:srgbClr val="2121FF"/>
                          </a:solidFill>
                        </a:rPr>
                        <a:t>Source</a:t>
                      </a:r>
                      <a:endParaRPr lang="en-US" sz="3200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Books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Kitchen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Books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2121FF"/>
                          </a:solidFill>
                        </a:rPr>
                        <a:t>1.35</a:t>
                      </a:r>
                      <a:endParaRPr lang="en-US" sz="3200" b="1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2"/>
                          </a:solidFill>
                        </a:rPr>
                        <a:t>1.68</a:t>
                      </a:r>
                      <a:endParaRPr lang="en-US" sz="3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Kitchen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bg2"/>
                          </a:solidFill>
                        </a:rPr>
                        <a:t>1.80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2121FF"/>
                          </a:solidFill>
                        </a:rPr>
                        <a:t>1.19</a:t>
                      </a:r>
                      <a:endParaRPr lang="en-US" sz="3200" b="1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bg2"/>
                          </a:solidFill>
                        </a:rPr>
                        <a:t>Both</a:t>
                      </a:r>
                      <a:endParaRPr lang="en-US" sz="3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640096"/>
                          </a:solidFill>
                        </a:rPr>
                        <a:t>1.38</a:t>
                      </a:r>
                      <a:endParaRPr lang="en-US" sz="3200" b="1" dirty="0">
                        <a:solidFill>
                          <a:srgbClr val="64009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640096"/>
                          </a:solidFill>
                        </a:rPr>
                        <a:t>1.23</a:t>
                      </a:r>
                      <a:endParaRPr lang="en-US" sz="3200" b="1" dirty="0">
                        <a:solidFill>
                          <a:srgbClr val="64009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362674" y="2536540"/>
            <a:ext cx="8263232" cy="720080"/>
          </a:xfrm>
          <a:prstGeom prst="rect">
            <a:avLst/>
          </a:prstGeom>
          <a:noFill/>
          <a:ln/>
          <a:effectLst/>
        </p:spPr>
      </p:pic>
      <p:sp>
        <p:nvSpPr>
          <p:cNvPr id="146" name="TextBox 145"/>
          <p:cNvSpPr txBox="1"/>
          <p:nvPr/>
        </p:nvSpPr>
        <p:spPr>
          <a:xfrm>
            <a:off x="3746134" y="4624772"/>
            <a:ext cx="5472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Adaptation Squared Error</a:t>
            </a:r>
            <a:endParaRPr 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45716" y="2284512"/>
            <a:ext cx="12364663" cy="2638888"/>
          </a:xfrm>
          <a:prstGeom prst="rect">
            <a:avLst/>
          </a:prstGeom>
          <a:noFill/>
          <a:ln/>
          <a:effectLst/>
        </p:spPr>
      </p:pic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bound on the adaptation error</a:t>
            </a:r>
          </a:p>
        </p:txBody>
      </p:sp>
      <p:sp>
        <p:nvSpPr>
          <p:cNvPr id="339989" name="Text Box 21"/>
          <p:cNvSpPr txBox="1">
            <a:spLocks noChangeArrowheads="1"/>
          </p:cNvSpPr>
          <p:nvPr/>
        </p:nvSpPr>
        <p:spPr bwMode="auto">
          <a:xfrm>
            <a:off x="1281820" y="7145052"/>
            <a:ext cx="8244916" cy="71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100000"/>
              </a:spcBef>
            </a:pPr>
            <a:r>
              <a:rPr lang="en-US" sz="3800" dirty="0" smtClean="0">
                <a:solidFill>
                  <a:schemeClr val="bg2"/>
                </a:solidFill>
              </a:rPr>
              <a:t>A better discrepancy than</a:t>
            </a:r>
            <a:r>
              <a:rPr lang="en-US" sz="3800" dirty="0" smtClean="0">
                <a:solidFill>
                  <a:srgbClr val="9600E1"/>
                </a:solidFill>
              </a:rPr>
              <a:t> total variation?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746316" y="3364632"/>
            <a:ext cx="5796644" cy="2052228"/>
          </a:xfrm>
          <a:prstGeom prst="ellipse">
            <a:avLst/>
          </a:prstGeom>
          <a:noFill/>
          <a:ln w="25400" cap="flat" cmpd="sng" algn="ctr">
            <a:solidFill>
              <a:srgbClr val="9600E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669752" y="6280956"/>
            <a:ext cx="11377264" cy="77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What if a single good hypothesis exists?</a:t>
            </a:r>
            <a:endParaRPr lang="en-US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9" name="Line 13"/>
          <p:cNvSpPr>
            <a:spLocks noChangeShapeType="1"/>
          </p:cNvSpPr>
          <p:nvPr/>
        </p:nvSpPr>
        <p:spPr bwMode="auto">
          <a:xfrm rot="4920972" flipH="1">
            <a:off x="6966901" y="6244665"/>
            <a:ext cx="2898987" cy="184234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372750" name="Line 14"/>
          <p:cNvSpPr>
            <a:spLocks noChangeShapeType="1"/>
          </p:cNvSpPr>
          <p:nvPr/>
        </p:nvSpPr>
        <p:spPr bwMode="auto">
          <a:xfrm rot="4920972">
            <a:off x="7209612" y="5688124"/>
            <a:ext cx="1700106" cy="26641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372765" name="AutoShape 29"/>
          <p:cNvSpPr>
            <a:spLocks noChangeArrowheads="1"/>
          </p:cNvSpPr>
          <p:nvPr/>
        </p:nvSpPr>
        <p:spPr bwMode="auto">
          <a:xfrm rot="2942808">
            <a:off x="8319310" y="6630746"/>
            <a:ext cx="1842347" cy="1192107"/>
          </a:xfrm>
          <a:prstGeom prst="rtTriangle">
            <a:avLst/>
          </a:prstGeom>
          <a:solidFill>
            <a:schemeClr val="accent3">
              <a:lumMod val="50000"/>
              <a:alpha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372770" name="AutoShape 34"/>
          <p:cNvSpPr>
            <a:spLocks noChangeArrowheads="1"/>
          </p:cNvSpPr>
          <p:nvPr/>
        </p:nvSpPr>
        <p:spPr bwMode="auto">
          <a:xfrm rot="13797102">
            <a:off x="6646297" y="6192737"/>
            <a:ext cx="1203396" cy="1442719"/>
          </a:xfrm>
          <a:prstGeom prst="rtTriangle">
            <a:avLst/>
          </a:prstGeom>
          <a:solidFill>
            <a:schemeClr val="accent3">
              <a:lumMod val="50000"/>
              <a:alpha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5856" y="452437"/>
            <a:ext cx="10210800" cy="130016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generalized discrepancy distance</a:t>
            </a:r>
            <a:endParaRPr lang="en-US" dirty="0"/>
          </a:p>
        </p:txBody>
      </p:sp>
      <p:sp>
        <p:nvSpPr>
          <p:cNvPr id="24" name="Text Box 38"/>
          <p:cNvSpPr txBox="1">
            <a:spLocks noChangeArrowheads="1"/>
          </p:cNvSpPr>
          <p:nvPr/>
        </p:nvSpPr>
        <p:spPr bwMode="auto">
          <a:xfrm>
            <a:off x="832818" y="2176500"/>
            <a:ext cx="11377264" cy="77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Measure how hypotheses make mistakes </a:t>
            </a:r>
            <a:endParaRPr lang="en-US" b="1" dirty="0">
              <a:solidFill>
                <a:srgbClr val="008000"/>
              </a:solidFill>
            </a:endParaRP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346716" y="5776900"/>
            <a:ext cx="318123" cy="423104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546254" y="8189168"/>
            <a:ext cx="423103" cy="423103"/>
          </a:xfrm>
          <a:prstGeom prst="rect">
            <a:avLst/>
          </a:prstGeom>
          <a:noFill/>
          <a:ln/>
          <a:effectLst/>
        </p:spPr>
      </p:pic>
      <p:sp>
        <p:nvSpPr>
          <p:cNvPr id="29" name="TextBox 28"/>
          <p:cNvSpPr txBox="1"/>
          <p:nvPr/>
        </p:nvSpPr>
        <p:spPr>
          <a:xfrm>
            <a:off x="885776" y="6138681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/>
              <a:t>Linear, binary discrepancy region</a:t>
            </a:r>
            <a:endParaRPr lang="en-US" sz="3600" dirty="0"/>
          </a:p>
        </p:txBody>
      </p:sp>
      <p:cxnSp>
        <p:nvCxnSpPr>
          <p:cNvPr id="31" name="Curved Connector 30"/>
          <p:cNvCxnSpPr>
            <a:stCxn id="29" idx="0"/>
          </p:cNvCxnSpPr>
          <p:nvPr/>
        </p:nvCxnSpPr>
        <p:spPr>
          <a:xfrm rot="16200000" flipH="1">
            <a:off x="5963210" y="3905562"/>
            <a:ext cx="610327" cy="5076564"/>
          </a:xfrm>
          <a:prstGeom prst="curvedConnector4">
            <a:avLst>
              <a:gd name="adj1" fmla="val -132079"/>
              <a:gd name="adj2" fmla="val 100450"/>
            </a:avLst>
          </a:prstGeom>
          <a:ln w="25400">
            <a:solidFill>
              <a:schemeClr val="bg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9" idx="2"/>
          </p:cNvCxnSpPr>
          <p:nvPr/>
        </p:nvCxnSpPr>
        <p:spPr>
          <a:xfrm rot="16200000" flipH="1">
            <a:off x="5530293" y="4984811"/>
            <a:ext cx="324036" cy="3924438"/>
          </a:xfrm>
          <a:prstGeom prst="curvedConnector2">
            <a:avLst/>
          </a:prstGeom>
          <a:ln w="25400">
            <a:solidFill>
              <a:schemeClr val="bg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49" grpId="0" animBg="1"/>
      <p:bldP spid="372750" grpId="0" animBg="1"/>
      <p:bldP spid="372765" grpId="0" animBg="1"/>
      <p:bldP spid="372770" grpId="0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210800" cy="130016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generalized discrepancy distance</a:t>
            </a:r>
            <a:endParaRPr lang="en-US" dirty="0"/>
          </a:p>
        </p:txBody>
      </p:sp>
      <p:grpSp>
        <p:nvGrpSpPr>
          <p:cNvPr id="2" name="Group 22"/>
          <p:cNvGrpSpPr/>
          <p:nvPr/>
        </p:nvGrpSpPr>
        <p:grpSpPr>
          <a:xfrm>
            <a:off x="482428" y="3616565"/>
            <a:ext cx="10844508" cy="1836299"/>
            <a:chOff x="417724" y="2284512"/>
            <a:chExt cx="10844508" cy="1836299"/>
          </a:xfrm>
        </p:grpSpPr>
        <p:pic>
          <p:nvPicPr>
            <p:cNvPr id="21" name="Picture 20" descr="TP_tmp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417724" y="2284512"/>
              <a:ext cx="3305294" cy="57606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2" name="Picture 21" descr="TP_tmp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1029251" y="3220616"/>
              <a:ext cx="10232981" cy="900195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24" name="Text Box 38"/>
          <p:cNvSpPr txBox="1">
            <a:spLocks noChangeArrowheads="1"/>
          </p:cNvSpPr>
          <p:nvPr/>
        </p:nvSpPr>
        <p:spPr bwMode="auto">
          <a:xfrm>
            <a:off x="381720" y="2176500"/>
            <a:ext cx="11377264" cy="77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Measure how hypotheses make mistakes </a:t>
            </a:r>
            <a:endParaRPr lang="en-US" b="1" dirty="0">
              <a:solidFill>
                <a:srgbClr val="008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17724" y="6460976"/>
            <a:ext cx="3442722" cy="2898987"/>
            <a:chOff x="6022579" y="5716345"/>
            <a:chExt cx="3442722" cy="2898987"/>
          </a:xfrm>
        </p:grpSpPr>
        <p:sp>
          <p:nvSpPr>
            <p:cNvPr id="372749" name="Line 13"/>
            <p:cNvSpPr>
              <a:spLocks noChangeShapeType="1"/>
            </p:cNvSpPr>
            <p:nvPr/>
          </p:nvSpPr>
          <p:spPr bwMode="auto">
            <a:xfrm rot="4920972" flipH="1">
              <a:off x="6462845" y="6244665"/>
              <a:ext cx="2898987" cy="1842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372750" name="Line 14"/>
            <p:cNvSpPr>
              <a:spLocks noChangeShapeType="1"/>
            </p:cNvSpPr>
            <p:nvPr/>
          </p:nvSpPr>
          <p:spPr bwMode="auto">
            <a:xfrm rot="4920972">
              <a:off x="6705556" y="5688124"/>
              <a:ext cx="1700106" cy="26641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372765" name="AutoShape 29"/>
            <p:cNvSpPr>
              <a:spLocks noChangeArrowheads="1"/>
            </p:cNvSpPr>
            <p:nvPr/>
          </p:nvSpPr>
          <p:spPr bwMode="auto">
            <a:xfrm rot="2942808">
              <a:off x="7815254" y="6630746"/>
              <a:ext cx="1842347" cy="1192107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sp>
          <p:nvSpPr>
            <p:cNvPr id="372770" name="AutoShape 34"/>
            <p:cNvSpPr>
              <a:spLocks noChangeArrowheads="1"/>
            </p:cNvSpPr>
            <p:nvPr/>
          </p:nvSpPr>
          <p:spPr bwMode="auto">
            <a:xfrm rot="13797102">
              <a:off x="6142241" y="6192737"/>
              <a:ext cx="1203396" cy="1442719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pic>
          <p:nvPicPr>
            <p:cNvPr id="26" name="Picture 25" descr="TP_t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8842660" y="5776900"/>
              <a:ext cx="318123" cy="42310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8" name="Picture 27" descr="TP_t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/>
            <a:stretch>
              <a:fillRect/>
            </a:stretch>
          </p:blipFill>
          <p:spPr bwMode="auto">
            <a:xfrm>
              <a:off x="9042198" y="8189168"/>
              <a:ext cx="423103" cy="423103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14" name="Group 13"/>
          <p:cNvGrpSpPr/>
          <p:nvPr/>
        </p:nvGrpSpPr>
        <p:grpSpPr>
          <a:xfrm>
            <a:off x="8950672" y="6460976"/>
            <a:ext cx="3442722" cy="2898987"/>
            <a:chOff x="6022579" y="5716345"/>
            <a:chExt cx="3442722" cy="2898987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auto">
            <a:xfrm rot="4920972" flipH="1">
              <a:off x="6462845" y="6244665"/>
              <a:ext cx="2898987" cy="1842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rot="4920972">
              <a:off x="6705556" y="5688124"/>
              <a:ext cx="1700106" cy="26641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18" name="AutoShape 29"/>
            <p:cNvSpPr>
              <a:spLocks noChangeArrowheads="1"/>
            </p:cNvSpPr>
            <p:nvPr/>
          </p:nvSpPr>
          <p:spPr bwMode="auto">
            <a:xfrm rot="2942808">
              <a:off x="7815254" y="6630746"/>
              <a:ext cx="1842347" cy="1192107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sp>
          <p:nvSpPr>
            <p:cNvPr id="19" name="AutoShape 34"/>
            <p:cNvSpPr>
              <a:spLocks noChangeArrowheads="1"/>
            </p:cNvSpPr>
            <p:nvPr/>
          </p:nvSpPr>
          <p:spPr bwMode="auto">
            <a:xfrm rot="13797102">
              <a:off x="6142241" y="6192737"/>
              <a:ext cx="1203396" cy="1442719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pic>
          <p:nvPicPr>
            <p:cNvPr id="20" name="Picture 19" descr="TP_t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8842660" y="5776900"/>
              <a:ext cx="318123" cy="42310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3" name="Picture 22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tretch>
              <a:fillRect/>
            </a:stretch>
          </p:blipFill>
          <p:spPr bwMode="auto">
            <a:xfrm>
              <a:off x="9042198" y="8189168"/>
              <a:ext cx="423103" cy="423103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25" name="Group 24"/>
          <p:cNvGrpSpPr/>
          <p:nvPr/>
        </p:nvGrpSpPr>
        <p:grpSpPr>
          <a:xfrm>
            <a:off x="4846216" y="6568988"/>
            <a:ext cx="3442722" cy="2898987"/>
            <a:chOff x="6022579" y="5716345"/>
            <a:chExt cx="3442722" cy="2898987"/>
          </a:xfrm>
        </p:grpSpPr>
        <p:sp>
          <p:nvSpPr>
            <p:cNvPr id="27" name="Line 13"/>
            <p:cNvSpPr>
              <a:spLocks noChangeShapeType="1"/>
            </p:cNvSpPr>
            <p:nvPr/>
          </p:nvSpPr>
          <p:spPr bwMode="auto">
            <a:xfrm rot="4920972" flipH="1">
              <a:off x="6462845" y="6244665"/>
              <a:ext cx="2898987" cy="1842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29" name="Line 14"/>
            <p:cNvSpPr>
              <a:spLocks noChangeShapeType="1"/>
            </p:cNvSpPr>
            <p:nvPr/>
          </p:nvSpPr>
          <p:spPr bwMode="auto">
            <a:xfrm rot="4920972">
              <a:off x="6705556" y="5688124"/>
              <a:ext cx="1700106" cy="26641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30" name="AutoShape 29"/>
            <p:cNvSpPr>
              <a:spLocks noChangeArrowheads="1"/>
            </p:cNvSpPr>
            <p:nvPr/>
          </p:nvSpPr>
          <p:spPr bwMode="auto">
            <a:xfrm rot="2942808">
              <a:off x="7815254" y="6630746"/>
              <a:ext cx="1842347" cy="1192107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sp>
          <p:nvSpPr>
            <p:cNvPr id="31" name="AutoShape 34"/>
            <p:cNvSpPr>
              <a:spLocks noChangeArrowheads="1"/>
            </p:cNvSpPr>
            <p:nvPr/>
          </p:nvSpPr>
          <p:spPr bwMode="auto">
            <a:xfrm rot="13797102">
              <a:off x="6142241" y="6192737"/>
              <a:ext cx="1203396" cy="1442719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pic>
          <p:nvPicPr>
            <p:cNvPr id="32" name="Picture 31" descr="TP_tmp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8842660" y="5776900"/>
              <a:ext cx="318123" cy="42310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3" name="Picture 32" descr="TP_tmp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/>
            <a:stretch>
              <a:fillRect/>
            </a:stretch>
          </p:blipFill>
          <p:spPr bwMode="auto">
            <a:xfrm>
              <a:off x="9042198" y="8189168"/>
              <a:ext cx="423103" cy="42310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34" name="TextBox 33"/>
          <p:cNvSpPr txBox="1"/>
          <p:nvPr/>
        </p:nvSpPr>
        <p:spPr>
          <a:xfrm>
            <a:off x="525736" y="5884912"/>
            <a:ext cx="2556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low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8264" y="5974340"/>
            <a:ext cx="2556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low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526736" y="5938336"/>
            <a:ext cx="2556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high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89932" y="7289068"/>
            <a:ext cx="914400" cy="9144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993788" y="7145052"/>
            <a:ext cx="914400" cy="91440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5998344" y="7973144"/>
            <a:ext cx="914400" cy="9144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6106356" y="6640996"/>
            <a:ext cx="914400" cy="91440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10138804" y="8081156"/>
            <a:ext cx="914400" cy="9144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9598744" y="7181056"/>
            <a:ext cx="914400" cy="91440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Adaptation</a:t>
            </a:r>
            <a:endParaRPr lang="en-US" dirty="0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1275506" y="3117540"/>
            <a:ext cx="4290790" cy="890853"/>
          </a:xfrm>
          <a:prstGeom prst="rect">
            <a:avLst/>
          </a:prstGeom>
          <a:noFill/>
          <a:ln w="38100">
            <a:solidFill>
              <a:srgbClr val="0000C8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257565" y="3089460"/>
            <a:ext cx="4848791" cy="86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200" dirty="0" smtClean="0">
                <a:latin typeface="+mn-lt"/>
              </a:rPr>
              <a:t>Packed with fascinating info</a:t>
            </a:r>
            <a:endParaRPr lang="en-US" sz="3200" dirty="0"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9712" y="2140496"/>
            <a:ext cx="6064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u="sng" dirty="0" smtClean="0">
                <a:solidFill>
                  <a:srgbClr val="008000"/>
                </a:solidFill>
              </a:rPr>
              <a:t>Natural Language Processing</a:t>
            </a:r>
            <a:endParaRPr lang="en-US" sz="4000" u="sng" dirty="0">
              <a:solidFill>
                <a:srgbClr val="008000"/>
              </a:solidFill>
            </a:endParaRPr>
          </a:p>
        </p:txBody>
      </p:sp>
      <p:pic>
        <p:nvPicPr>
          <p:cNvPr id="41" name="Picture 40" descr="books.jpg"/>
          <p:cNvPicPr>
            <a:picLocks noChangeAspect="1"/>
          </p:cNvPicPr>
          <p:nvPr/>
        </p:nvPicPr>
        <p:blipFill>
          <a:blip r:embed="rId3" cstate="print"/>
          <a:srcRect b="21867"/>
          <a:stretch>
            <a:fillRect/>
          </a:stretch>
        </p:blipFill>
        <p:spPr>
          <a:xfrm>
            <a:off x="258677" y="3052947"/>
            <a:ext cx="866391" cy="787947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42" name="Picture 41" descr="blender.jpg"/>
          <p:cNvPicPr>
            <a:picLocks noChangeAspect="1"/>
          </p:cNvPicPr>
          <p:nvPr/>
        </p:nvPicPr>
        <p:blipFill>
          <a:blip r:embed="rId4" cstate="print"/>
          <a:srcRect b="3774"/>
          <a:stretch>
            <a:fillRect/>
          </a:stretch>
        </p:blipFill>
        <p:spPr>
          <a:xfrm>
            <a:off x="222164" y="4075311"/>
            <a:ext cx="866745" cy="1382415"/>
          </a:xfrm>
          <a:prstGeom prst="rect">
            <a:avLst/>
          </a:prstGeom>
        </p:spPr>
      </p:pic>
      <p:sp>
        <p:nvSpPr>
          <p:cNvPr id="43" name="Rectangle 12"/>
          <p:cNvSpPr>
            <a:spLocks noChangeArrowheads="1"/>
          </p:cNvSpPr>
          <p:nvPr/>
        </p:nvSpPr>
        <p:spPr bwMode="auto">
          <a:xfrm>
            <a:off x="1262470" y="4513467"/>
            <a:ext cx="4303826" cy="79107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244528" y="4485387"/>
            <a:ext cx="3599473" cy="86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200" dirty="0" smtClean="0">
                <a:latin typeface="+mn-lt"/>
              </a:rPr>
              <a:t>A breeze to clean up</a:t>
            </a:r>
            <a:endParaRPr lang="en-US" sz="3200" dirty="0">
              <a:latin typeface="+mn-lt"/>
            </a:endParaRPr>
          </a:p>
        </p:txBody>
      </p:sp>
      <p:pic>
        <p:nvPicPr>
          <p:cNvPr id="46" name="Picture 45" descr="pubme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3908" y="7716805"/>
            <a:ext cx="2925849" cy="1192443"/>
          </a:xfrm>
          <a:prstGeom prst="rect">
            <a:avLst/>
          </a:prstGeom>
        </p:spPr>
      </p:pic>
      <p:pic>
        <p:nvPicPr>
          <p:cNvPr id="47" name="Picture 4" descr="masthead-wall-street-journa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7744" y="5880601"/>
            <a:ext cx="2268251" cy="16451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" name="Picture 47" descr="gmai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34048" y="5844597"/>
            <a:ext cx="1533141" cy="15331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38504" y="2136185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u="sng" dirty="0" smtClean="0">
                <a:solidFill>
                  <a:srgbClr val="008000"/>
                </a:solidFill>
              </a:rPr>
              <a:t>Visual Object Recognition</a:t>
            </a:r>
            <a:endParaRPr lang="en-US" sz="4000" u="sng" dirty="0">
              <a:solidFill>
                <a:srgbClr val="008000"/>
              </a:solidFill>
            </a:endParaRPr>
          </a:p>
        </p:txBody>
      </p:sp>
      <p:pic>
        <p:nvPicPr>
          <p:cNvPr id="16" name="Picture 15" descr="frame_00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4828" y="3072289"/>
            <a:ext cx="1363769" cy="13637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" name="Picture 16" descr="frame_0004.jpg"/>
          <p:cNvPicPr>
            <a:picLocks noChangeAspect="1"/>
          </p:cNvPicPr>
          <p:nvPr/>
        </p:nvPicPr>
        <p:blipFill>
          <a:blip r:embed="rId9" cstate="print"/>
          <a:srcRect t="18900" b="14321"/>
          <a:stretch>
            <a:fillRect/>
          </a:stretch>
        </p:blipFill>
        <p:spPr>
          <a:xfrm>
            <a:off x="9094688" y="4440441"/>
            <a:ext cx="2016224" cy="13464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" name="Picture 17" descr="frame_0008.jpg"/>
          <p:cNvPicPr>
            <a:picLocks noChangeAspect="1"/>
          </p:cNvPicPr>
          <p:nvPr/>
        </p:nvPicPr>
        <p:blipFill>
          <a:blip r:embed="rId10" cstate="print"/>
          <a:srcRect t="22680" b="23141"/>
          <a:stretch>
            <a:fillRect/>
          </a:stretch>
        </p:blipFill>
        <p:spPr>
          <a:xfrm rot="19202397">
            <a:off x="8438057" y="3445842"/>
            <a:ext cx="1599397" cy="89120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2" name="Picture 21" descr="frame_0002.jpg"/>
          <p:cNvPicPr>
            <a:picLocks noChangeAspect="1"/>
          </p:cNvPicPr>
          <p:nvPr/>
        </p:nvPicPr>
        <p:blipFill>
          <a:blip r:embed="rId11" cstate="print"/>
          <a:srcRect l="18059" t="9239" r="20202"/>
          <a:stretch>
            <a:fillRect/>
          </a:stretch>
        </p:blipFill>
        <p:spPr>
          <a:xfrm>
            <a:off x="8554628" y="6821016"/>
            <a:ext cx="1256671" cy="184740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" name="Picture 22" descr="frame_0004.jpg"/>
          <p:cNvPicPr>
            <a:picLocks noChangeAspect="1"/>
          </p:cNvPicPr>
          <p:nvPr/>
        </p:nvPicPr>
        <p:blipFill>
          <a:blip r:embed="rId12" cstate="print"/>
          <a:srcRect t="16589" b="15372"/>
          <a:stretch>
            <a:fillRect/>
          </a:stretch>
        </p:blipFill>
        <p:spPr>
          <a:xfrm>
            <a:off x="10030792" y="7757120"/>
            <a:ext cx="1548172" cy="10533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" name="Picture 23" descr="frame_0008.jpg"/>
          <p:cNvPicPr>
            <a:picLocks noChangeAspect="1"/>
          </p:cNvPicPr>
          <p:nvPr/>
        </p:nvPicPr>
        <p:blipFill>
          <a:blip r:embed="rId13" cstate="print"/>
          <a:srcRect t="18900" b="20621"/>
          <a:stretch>
            <a:fillRect/>
          </a:stretch>
        </p:blipFill>
        <p:spPr>
          <a:xfrm>
            <a:off x="10066796" y="6604992"/>
            <a:ext cx="1484184" cy="89762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8194588" y="2936895"/>
            <a:ext cx="3780420" cy="3020025"/>
          </a:xfrm>
          <a:prstGeom prst="rect">
            <a:avLst/>
          </a:prstGeom>
          <a:noFill/>
          <a:ln w="38100">
            <a:solidFill>
              <a:srgbClr val="0000C8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8194588" y="6280957"/>
            <a:ext cx="3780420" cy="2772308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pic>
        <p:nvPicPr>
          <p:cNvPr id="29" name="Picture 28" descr="amazon_crave.jpg"/>
          <p:cNvPicPr>
            <a:picLocks noChangeAspect="1"/>
          </p:cNvPicPr>
          <p:nvPr/>
        </p:nvPicPr>
        <p:blipFill>
          <a:blip r:embed="rId14" cstate="print"/>
          <a:srcRect t="26145" b="32022"/>
          <a:stretch>
            <a:fillRect/>
          </a:stretch>
        </p:blipFill>
        <p:spPr>
          <a:xfrm rot="19085478">
            <a:off x="6667621" y="3360783"/>
            <a:ext cx="2366912" cy="862098"/>
          </a:xfrm>
          <a:prstGeom prst="rect">
            <a:avLst/>
          </a:prstGeom>
        </p:spPr>
      </p:pic>
      <p:pic>
        <p:nvPicPr>
          <p:cNvPr id="30" name="Picture 29" descr="webcam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19869867">
            <a:off x="6869374" y="6302339"/>
            <a:ext cx="1468546" cy="1302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40" grpId="0"/>
      <p:bldP spid="43" grpId="0" animBg="1"/>
      <p:bldP spid="44" grpId="0"/>
      <p:bldP spid="15" grpId="0"/>
      <p:bldP spid="27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16" name="Rectangle 24"/>
          <p:cNvSpPr>
            <a:spLocks noChangeArrowheads="1"/>
          </p:cNvSpPr>
          <p:nvPr/>
        </p:nvSpPr>
        <p:spPr bwMode="auto">
          <a:xfrm>
            <a:off x="10295467" y="8669867"/>
            <a:ext cx="2709333" cy="108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341015" name="Text Box 23"/>
          <p:cNvSpPr txBox="1">
            <a:spLocks noChangeArrowheads="1"/>
          </p:cNvSpPr>
          <p:nvPr/>
        </p:nvSpPr>
        <p:spPr bwMode="auto">
          <a:xfrm>
            <a:off x="273708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Computable </a:t>
            </a:r>
            <a:r>
              <a:rPr lang="en-US" sz="3600" dirty="0">
                <a:solidFill>
                  <a:schemeClr val="tx1"/>
                </a:solidFill>
              </a:rPr>
              <a:t>from </a:t>
            </a:r>
            <a:r>
              <a:rPr lang="en-US" sz="3600" dirty="0" smtClean="0">
                <a:solidFill>
                  <a:schemeClr val="tx1"/>
                </a:solidFill>
              </a:rPr>
              <a:t>finite samples.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210800" cy="1300163"/>
          </a:xfrm>
        </p:spPr>
        <p:txBody>
          <a:bodyPr/>
          <a:lstStyle/>
          <a:p>
            <a:r>
              <a:rPr lang="en-US" dirty="0" smtClean="0"/>
              <a:t>Discrepancy vs. Total Variation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85876" y="2320516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Discrepancy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600" y="2320516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Total Variation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7006456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Not computable in general</a:t>
            </a: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 rot="19752354">
            <a:off x="1749872" y="4287576"/>
            <a:ext cx="2772308" cy="2376264"/>
            <a:chOff x="6022579" y="5716345"/>
            <a:chExt cx="3442722" cy="2898987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 rot="4920972" flipH="1">
              <a:off x="6462845" y="6244665"/>
              <a:ext cx="2898987" cy="1842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 rot="4920972">
              <a:off x="6705556" y="5688124"/>
              <a:ext cx="1700106" cy="26641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22" name="AutoShape 29"/>
            <p:cNvSpPr>
              <a:spLocks noChangeArrowheads="1"/>
            </p:cNvSpPr>
            <p:nvPr/>
          </p:nvSpPr>
          <p:spPr bwMode="auto">
            <a:xfrm rot="2942808">
              <a:off x="7815254" y="6630746"/>
              <a:ext cx="1842347" cy="1192107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sp>
          <p:nvSpPr>
            <p:cNvPr id="23" name="AutoShape 34"/>
            <p:cNvSpPr>
              <a:spLocks noChangeArrowheads="1"/>
            </p:cNvSpPr>
            <p:nvPr/>
          </p:nvSpPr>
          <p:spPr bwMode="auto">
            <a:xfrm rot="13797102">
              <a:off x="6142241" y="6192737"/>
              <a:ext cx="1203396" cy="1442719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pic>
          <p:nvPicPr>
            <p:cNvPr id="24" name="Picture 23" descr="TP_tmp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tretch>
              <a:fillRect/>
            </a:stretch>
          </p:blipFill>
          <p:spPr bwMode="auto">
            <a:xfrm>
              <a:off x="8842660" y="5776900"/>
              <a:ext cx="318123" cy="42310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5" name="Picture 24" descr="TP_tmp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/>
            <a:stretch>
              <a:fillRect/>
            </a:stretch>
          </p:blipFill>
          <p:spPr bwMode="auto">
            <a:xfrm>
              <a:off x="9042198" y="8189168"/>
              <a:ext cx="423103" cy="42310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29" name="Oval 28"/>
          <p:cNvSpPr/>
          <p:nvPr/>
        </p:nvSpPr>
        <p:spPr bwMode="auto">
          <a:xfrm>
            <a:off x="2721980" y="55608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010012" y="55248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334048" y="58849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02000" y="58129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2685976" y="60620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367192" y="54168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505956" y="53088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2325936" y="56300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3007152" y="43367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3331188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793988" y="45527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694088" y="44807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3046016" y="46939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367192" y="47687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721980" y="49819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151168" y="50208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079160" y="51979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2793988" y="52368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rot="4920972">
            <a:off x="3525205" y="4693267"/>
            <a:ext cx="5954390" cy="8351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16" name="Rectangle 24"/>
          <p:cNvSpPr>
            <a:spLocks noChangeArrowheads="1"/>
          </p:cNvSpPr>
          <p:nvPr/>
        </p:nvSpPr>
        <p:spPr bwMode="auto">
          <a:xfrm>
            <a:off x="10295467" y="8669867"/>
            <a:ext cx="2709333" cy="108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341015" name="Text Box 23"/>
          <p:cNvSpPr txBox="1">
            <a:spLocks noChangeArrowheads="1"/>
          </p:cNvSpPr>
          <p:nvPr/>
        </p:nvSpPr>
        <p:spPr bwMode="auto">
          <a:xfrm>
            <a:off x="273708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Computable </a:t>
            </a:r>
            <a:r>
              <a:rPr lang="en-US" sz="3600" dirty="0">
                <a:solidFill>
                  <a:schemeClr val="tx1"/>
                </a:solidFill>
              </a:rPr>
              <a:t>from </a:t>
            </a:r>
            <a:r>
              <a:rPr lang="en-US" sz="3600" dirty="0" smtClean="0">
                <a:solidFill>
                  <a:schemeClr val="tx1"/>
                </a:solidFill>
              </a:rPr>
              <a:t>finite samples.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210800" cy="1300163"/>
          </a:xfrm>
        </p:spPr>
        <p:txBody>
          <a:bodyPr/>
          <a:lstStyle/>
          <a:p>
            <a:r>
              <a:rPr lang="en-US" dirty="0" smtClean="0"/>
              <a:t>Discrepancy vs. Total Variation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85876" y="2320516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Discrepancy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600" y="2320516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Total Variation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7006456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Not computable in general</a:t>
            </a: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 rot="21382754">
            <a:off x="1749872" y="4287576"/>
            <a:ext cx="2772308" cy="2376264"/>
            <a:chOff x="6022579" y="5716345"/>
            <a:chExt cx="3442722" cy="2898987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 rot="4920972" flipH="1">
              <a:off x="6462845" y="6244665"/>
              <a:ext cx="2898987" cy="1842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 rot="4920972">
              <a:off x="6705556" y="5688124"/>
              <a:ext cx="1700106" cy="26641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29" name="AutoShape 29"/>
            <p:cNvSpPr>
              <a:spLocks noChangeArrowheads="1"/>
            </p:cNvSpPr>
            <p:nvPr/>
          </p:nvSpPr>
          <p:spPr bwMode="auto">
            <a:xfrm rot="2942808">
              <a:off x="7815254" y="6630746"/>
              <a:ext cx="1842347" cy="1192107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sp>
          <p:nvSpPr>
            <p:cNvPr id="30" name="AutoShape 34"/>
            <p:cNvSpPr>
              <a:spLocks noChangeArrowheads="1"/>
            </p:cNvSpPr>
            <p:nvPr/>
          </p:nvSpPr>
          <p:spPr bwMode="auto">
            <a:xfrm rot="13797102">
              <a:off x="6142241" y="6192737"/>
              <a:ext cx="1203396" cy="1442719"/>
            </a:xfrm>
            <a:prstGeom prst="rtTriangle">
              <a:avLst/>
            </a:prstGeom>
            <a:solidFill>
              <a:schemeClr val="accent3">
                <a:lumMod val="50000"/>
                <a:alpha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/>
            </a:p>
          </p:txBody>
        </p:sp>
        <p:pic>
          <p:nvPicPr>
            <p:cNvPr id="31" name="Picture 30" descr="TP_tmp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tretch>
              <a:fillRect/>
            </a:stretch>
          </p:blipFill>
          <p:spPr bwMode="auto">
            <a:xfrm>
              <a:off x="8842660" y="5776900"/>
              <a:ext cx="318123" cy="42310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2" name="Picture 31" descr="TP_tmp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/>
            <a:stretch>
              <a:fillRect/>
            </a:stretch>
          </p:blipFill>
          <p:spPr bwMode="auto">
            <a:xfrm>
              <a:off x="9042198" y="8189168"/>
              <a:ext cx="423103" cy="42310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35" name="Oval 34"/>
          <p:cNvSpPr/>
          <p:nvPr/>
        </p:nvSpPr>
        <p:spPr bwMode="auto">
          <a:xfrm>
            <a:off x="2721980" y="55608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010012" y="55248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3334048" y="58849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902000" y="58129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685976" y="60620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67192" y="54168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505956" y="53088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325936" y="56300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007152" y="43367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331188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793988" y="45527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694088" y="44807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046016" y="46939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367192" y="47687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2721980" y="49819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3151168" y="50208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079160" y="51979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793988" y="52368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3" name="Line 14"/>
          <p:cNvSpPr>
            <a:spLocks noChangeShapeType="1"/>
          </p:cNvSpPr>
          <p:nvPr/>
        </p:nvSpPr>
        <p:spPr bwMode="auto">
          <a:xfrm rot="4920972">
            <a:off x="3525205" y="4693267"/>
            <a:ext cx="5954390" cy="8351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15" name="Text Box 23"/>
          <p:cNvSpPr txBox="1">
            <a:spLocks noChangeArrowheads="1"/>
          </p:cNvSpPr>
          <p:nvPr/>
        </p:nvSpPr>
        <p:spPr bwMode="auto">
          <a:xfrm>
            <a:off x="273708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Computable </a:t>
            </a:r>
            <a:r>
              <a:rPr lang="en-US" sz="3600" dirty="0">
                <a:solidFill>
                  <a:schemeClr val="tx1"/>
                </a:solidFill>
              </a:rPr>
              <a:t>from </a:t>
            </a:r>
            <a:r>
              <a:rPr lang="en-US" sz="3600" dirty="0" smtClean="0">
                <a:solidFill>
                  <a:schemeClr val="tx1"/>
                </a:solidFill>
              </a:rPr>
              <a:t>finite samples.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210800" cy="1300163"/>
          </a:xfrm>
        </p:spPr>
        <p:txBody>
          <a:bodyPr/>
          <a:lstStyle/>
          <a:p>
            <a:r>
              <a:rPr lang="en-US" dirty="0" smtClean="0"/>
              <a:t>Discrepancy vs. Total Variation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85876" y="2320516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Discrepancy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600" y="2320516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Total Variation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7006456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Not computable in general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 rot="4703726" flipH="1">
            <a:off x="1404471" y="4886423"/>
            <a:ext cx="2743030" cy="64963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rot="4703726" flipH="1">
            <a:off x="1960993" y="3932546"/>
            <a:ext cx="1593980" cy="239256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pic>
        <p:nvPicPr>
          <p:cNvPr id="24" name="Picture 2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 rot="21382754">
            <a:off x="4172835" y="5308993"/>
            <a:ext cx="256174" cy="346813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 rot="21382754">
            <a:off x="3272651" y="6535799"/>
            <a:ext cx="340711" cy="346812"/>
          </a:xfrm>
          <a:prstGeom prst="rect">
            <a:avLst/>
          </a:prstGeom>
          <a:noFill/>
          <a:ln/>
          <a:effectLst/>
        </p:spPr>
      </p:pic>
      <p:sp>
        <p:nvSpPr>
          <p:cNvPr id="19" name="Isosceles Triangle 18"/>
          <p:cNvSpPr/>
          <p:nvPr/>
        </p:nvSpPr>
        <p:spPr bwMode="auto">
          <a:xfrm rot="18838052">
            <a:off x="2708814" y="4971726"/>
            <a:ext cx="901870" cy="1116124"/>
          </a:xfrm>
          <a:prstGeom prst="triangle">
            <a:avLst/>
          </a:prstGeom>
          <a:solidFill>
            <a:schemeClr val="accent3">
              <a:lumMod val="50000"/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8055975">
            <a:off x="1912924" y="4197639"/>
            <a:ext cx="847809" cy="1116124"/>
          </a:xfrm>
          <a:prstGeom prst="triangle">
            <a:avLst/>
          </a:prstGeom>
          <a:solidFill>
            <a:schemeClr val="accent3">
              <a:lumMod val="50000"/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721980" y="55608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010012" y="55248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334048" y="58849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902000" y="58129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685976" y="60620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367192" y="54168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505956" y="53088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325936" y="56300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007152" y="43367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31188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793988" y="45527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694088" y="44807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046016" y="46939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367192" y="47687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721980" y="49819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151168" y="50208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079160" y="51979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2793988" y="52368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9307852" y="57132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595884" y="56772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19920" y="60373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9487872" y="59653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9271848" y="62144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9953064" y="55692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9091828" y="54612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8911808" y="57824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9593024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9917060" y="46415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9379860" y="47051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0279960" y="46331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9631888" y="48463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9953064" y="49211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9307852" y="51343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9737040" y="51732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665032" y="53503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9379860" y="53892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8706048" y="4696780"/>
            <a:ext cx="1828800" cy="18288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8806656" y="4344144"/>
            <a:ext cx="1828800" cy="182880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2780" y="4048708"/>
            <a:ext cx="2556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Low?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rot="4920972">
            <a:off x="3525205" y="4693267"/>
            <a:ext cx="5954390" cy="8351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16" name="Rectangle 24"/>
          <p:cNvSpPr>
            <a:spLocks noChangeArrowheads="1"/>
          </p:cNvSpPr>
          <p:nvPr/>
        </p:nvSpPr>
        <p:spPr bwMode="auto">
          <a:xfrm>
            <a:off x="10295467" y="8669867"/>
            <a:ext cx="2709333" cy="108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341015" name="Text Box 23"/>
          <p:cNvSpPr txBox="1">
            <a:spLocks noChangeArrowheads="1"/>
          </p:cNvSpPr>
          <p:nvPr/>
        </p:nvSpPr>
        <p:spPr bwMode="auto">
          <a:xfrm>
            <a:off x="273708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Computable </a:t>
            </a:r>
            <a:r>
              <a:rPr lang="en-US" sz="3600" dirty="0">
                <a:solidFill>
                  <a:schemeClr val="tx1"/>
                </a:solidFill>
              </a:rPr>
              <a:t>from </a:t>
            </a:r>
            <a:r>
              <a:rPr lang="en-US" sz="3600" dirty="0" smtClean="0">
                <a:solidFill>
                  <a:schemeClr val="tx1"/>
                </a:solidFill>
              </a:rPr>
              <a:t>finite samples.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210800" cy="1300163"/>
          </a:xfrm>
        </p:spPr>
        <p:txBody>
          <a:bodyPr/>
          <a:lstStyle/>
          <a:p>
            <a:r>
              <a:rPr lang="en-US" dirty="0" smtClean="0"/>
              <a:t>Discrepancy vs. Total Variation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85876" y="2320516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Discrepancy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600" y="2320516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Total Variation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7006456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Not computable in general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 rot="4703726" flipH="1">
            <a:off x="1404471" y="4886423"/>
            <a:ext cx="2743030" cy="64963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rot="4703726" flipH="1">
            <a:off x="1960993" y="3932546"/>
            <a:ext cx="1593980" cy="239256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pic>
        <p:nvPicPr>
          <p:cNvPr id="24" name="Picture 2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 rot="21382754">
            <a:off x="4172835" y="5308993"/>
            <a:ext cx="256174" cy="346813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 rot="21382754">
            <a:off x="3272651" y="6535799"/>
            <a:ext cx="340711" cy="346812"/>
          </a:xfrm>
          <a:prstGeom prst="rect">
            <a:avLst/>
          </a:prstGeom>
          <a:noFill/>
          <a:ln/>
          <a:effectLst/>
        </p:spPr>
      </p:pic>
      <p:sp>
        <p:nvSpPr>
          <p:cNvPr id="19" name="Isosceles Triangle 18"/>
          <p:cNvSpPr/>
          <p:nvPr/>
        </p:nvSpPr>
        <p:spPr bwMode="auto">
          <a:xfrm rot="18838052">
            <a:off x="2708814" y="4971726"/>
            <a:ext cx="901870" cy="1116124"/>
          </a:xfrm>
          <a:prstGeom prst="triangle">
            <a:avLst/>
          </a:prstGeom>
          <a:solidFill>
            <a:schemeClr val="accent3">
              <a:lumMod val="50000"/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8055975">
            <a:off x="1912924" y="4197639"/>
            <a:ext cx="847809" cy="1116124"/>
          </a:xfrm>
          <a:prstGeom prst="triangle">
            <a:avLst/>
          </a:prstGeom>
          <a:solidFill>
            <a:schemeClr val="accent3">
              <a:lumMod val="50000"/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721980" y="55608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010012" y="55248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334048" y="58849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902000" y="58129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685976" y="60620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367192" y="54168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505956" y="53088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325936" y="56300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007152" y="43367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31188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793988" y="45527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694088" y="44807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046016" y="46939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367192" y="47687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721980" y="49819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151168" y="50208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079160" y="51979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2793988" y="52368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9307852" y="57132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595884" y="56772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19920" y="60373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9487872" y="59653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9271848" y="62144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9953064" y="55692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9091828" y="54612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8911808" y="57824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9593024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9917060" y="46415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9379860" y="47051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0279960" y="46331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9631888" y="48463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9953064" y="49211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9307852" y="51343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9737040" y="51732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665032" y="53503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9379860" y="53892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9494652" y="4383066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9178818" y="6134610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9380920" y="5884912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9825090" y="594087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8822698" y="5688850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9016960" y="5380856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9304992" y="530884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9522816" y="557511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9845052" y="548314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9634748" y="5087104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9274708" y="4588768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>
            <a:off x="9218742" y="5035058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218742" y="5607202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9557020" y="527284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9526736" y="473278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9845052" y="4804792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9845052" y="455276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0169088" y="455276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066796" y="5092824"/>
            <a:ext cx="2556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High?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 rot="4920972">
            <a:off x="3525205" y="4693267"/>
            <a:ext cx="5954390" cy="8351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16" name="Rectangle 24"/>
          <p:cNvSpPr>
            <a:spLocks noChangeArrowheads="1"/>
          </p:cNvSpPr>
          <p:nvPr/>
        </p:nvSpPr>
        <p:spPr bwMode="auto">
          <a:xfrm>
            <a:off x="10295467" y="8669867"/>
            <a:ext cx="2709333" cy="108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341015" name="Text Box 23"/>
          <p:cNvSpPr txBox="1">
            <a:spLocks noChangeArrowheads="1"/>
          </p:cNvSpPr>
          <p:nvPr/>
        </p:nvSpPr>
        <p:spPr bwMode="auto">
          <a:xfrm>
            <a:off x="273708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Computable </a:t>
            </a:r>
            <a:r>
              <a:rPr lang="en-US" sz="3600" dirty="0">
                <a:solidFill>
                  <a:schemeClr val="tx1"/>
                </a:solidFill>
              </a:rPr>
              <a:t>from </a:t>
            </a:r>
            <a:r>
              <a:rPr lang="en-US" sz="3600" dirty="0" smtClean="0">
                <a:solidFill>
                  <a:schemeClr val="tx1"/>
                </a:solidFill>
              </a:rPr>
              <a:t>finite samples.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210800" cy="1300163"/>
          </a:xfrm>
        </p:spPr>
        <p:txBody>
          <a:bodyPr/>
          <a:lstStyle/>
          <a:p>
            <a:r>
              <a:rPr lang="en-US" dirty="0" smtClean="0"/>
              <a:t>Discrepancy vs. Total Variation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85876" y="2320516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Discrepancy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600" y="2320516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Total Variation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rot="4920972">
            <a:off x="3525205" y="4693267"/>
            <a:ext cx="5954390" cy="8351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7006456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Not computable in general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 rot="4703726" flipH="1">
            <a:off x="1404471" y="4886423"/>
            <a:ext cx="2743030" cy="64963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rot="4703726" flipH="1">
            <a:off x="1960993" y="3932546"/>
            <a:ext cx="1593980" cy="239256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pic>
        <p:nvPicPr>
          <p:cNvPr id="24" name="Picture 2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 rot="21382754">
            <a:off x="4172835" y="5308993"/>
            <a:ext cx="256174" cy="346813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 rot="21382754">
            <a:off x="3272651" y="6535799"/>
            <a:ext cx="340711" cy="346812"/>
          </a:xfrm>
          <a:prstGeom prst="rect">
            <a:avLst/>
          </a:prstGeom>
          <a:noFill/>
          <a:ln/>
          <a:effectLst/>
        </p:spPr>
      </p:pic>
      <p:sp>
        <p:nvSpPr>
          <p:cNvPr id="19" name="Isosceles Triangle 18"/>
          <p:cNvSpPr/>
          <p:nvPr/>
        </p:nvSpPr>
        <p:spPr bwMode="auto">
          <a:xfrm rot="18838052">
            <a:off x="2708814" y="4971726"/>
            <a:ext cx="901870" cy="1116124"/>
          </a:xfrm>
          <a:prstGeom prst="triangle">
            <a:avLst/>
          </a:prstGeom>
          <a:solidFill>
            <a:schemeClr val="accent3">
              <a:lumMod val="50000"/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8055975">
            <a:off x="1912924" y="4197639"/>
            <a:ext cx="847809" cy="1116124"/>
          </a:xfrm>
          <a:prstGeom prst="triangle">
            <a:avLst/>
          </a:prstGeom>
          <a:solidFill>
            <a:schemeClr val="accent3">
              <a:lumMod val="50000"/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721980" y="55608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010012" y="55248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334048" y="58849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902000" y="58129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685976" y="60620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367192" y="54168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505956" y="53088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325936" y="56300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007152" y="43367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31188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793988" y="45527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694088" y="44807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046016" y="46939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367192" y="47687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721980" y="49819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151168" y="50208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079160" y="51979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2793988" y="52368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1" name="Text Box 23"/>
          <p:cNvSpPr txBox="1">
            <a:spLocks noChangeArrowheads="1"/>
          </p:cNvSpPr>
          <p:nvPr/>
        </p:nvSpPr>
        <p:spPr bwMode="auto">
          <a:xfrm>
            <a:off x="237704" y="7390616"/>
            <a:ext cx="5760640" cy="65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400" dirty="0" smtClean="0">
                <a:solidFill>
                  <a:schemeClr val="tx1"/>
                </a:solidFill>
              </a:rPr>
              <a:t>Related to hypothesis class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18424" y="7397080"/>
            <a:ext cx="615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Unrelated to hypothesis class</a:t>
            </a:r>
            <a:endParaRPr lang="en-US" sz="3600" dirty="0"/>
          </a:p>
        </p:txBody>
      </p:sp>
      <p:sp>
        <p:nvSpPr>
          <p:cNvPr id="73" name="Line 14"/>
          <p:cNvSpPr>
            <a:spLocks noChangeShapeType="1"/>
          </p:cNvSpPr>
          <p:nvPr/>
        </p:nvSpPr>
        <p:spPr bwMode="auto">
          <a:xfrm flipV="1">
            <a:off x="109512" y="8153164"/>
            <a:ext cx="1280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74" name="Oval 73"/>
          <p:cNvSpPr/>
          <p:nvPr/>
        </p:nvSpPr>
        <p:spPr bwMode="auto">
          <a:xfrm>
            <a:off x="9307852" y="57132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9595884" y="56772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9919920" y="60373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7" name="Oval 76"/>
          <p:cNvSpPr/>
          <p:nvPr/>
        </p:nvSpPr>
        <p:spPr bwMode="auto">
          <a:xfrm>
            <a:off x="9487872" y="59653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9271848" y="62144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9953064" y="55692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9091828" y="54612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8911808" y="57824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9593024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9917060" y="46415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9379860" y="47051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10279960" y="46331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9631888" y="48463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9953064" y="49211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9307852" y="51343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9737040" y="51732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9665032" y="53503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9379860" y="53892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9494652" y="4383066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9178818" y="6134610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9380920" y="5884912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9825090" y="594087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8822698" y="5688850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9016960" y="5380856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9304992" y="530884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9522816" y="557511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7" name="Oval 116"/>
          <p:cNvSpPr/>
          <p:nvPr/>
        </p:nvSpPr>
        <p:spPr bwMode="auto">
          <a:xfrm>
            <a:off x="9845052" y="548314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9634748" y="5087104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9" name="Oval 118"/>
          <p:cNvSpPr/>
          <p:nvPr/>
        </p:nvSpPr>
        <p:spPr bwMode="auto">
          <a:xfrm>
            <a:off x="9274708" y="4588768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0" name="Oval 119"/>
          <p:cNvSpPr/>
          <p:nvPr/>
        </p:nvSpPr>
        <p:spPr bwMode="auto">
          <a:xfrm>
            <a:off x="9218742" y="5035058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9218742" y="5607202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9557020" y="527284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9526736" y="473278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9845052" y="4804792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9845052" y="455276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10169088" y="455276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066796" y="5092824"/>
            <a:ext cx="2556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High?</a:t>
            </a:r>
            <a:endParaRPr lang="en-US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16" name="Rectangle 24"/>
          <p:cNvSpPr>
            <a:spLocks noChangeArrowheads="1"/>
          </p:cNvSpPr>
          <p:nvPr/>
        </p:nvSpPr>
        <p:spPr bwMode="auto">
          <a:xfrm>
            <a:off x="10295467" y="8669867"/>
            <a:ext cx="2709333" cy="10837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341015" name="Text Box 23"/>
          <p:cNvSpPr txBox="1">
            <a:spLocks noChangeArrowheads="1"/>
          </p:cNvSpPr>
          <p:nvPr/>
        </p:nvSpPr>
        <p:spPr bwMode="auto">
          <a:xfrm>
            <a:off x="273708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Computable </a:t>
            </a:r>
            <a:r>
              <a:rPr lang="en-US" sz="3600" dirty="0">
                <a:solidFill>
                  <a:schemeClr val="tx1"/>
                </a:solidFill>
              </a:rPr>
              <a:t>from </a:t>
            </a:r>
            <a:r>
              <a:rPr lang="en-US" sz="3600" dirty="0" smtClean="0">
                <a:solidFill>
                  <a:schemeClr val="tx1"/>
                </a:solidFill>
              </a:rPr>
              <a:t>finite samples.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210800" cy="1300163"/>
          </a:xfrm>
        </p:spPr>
        <p:txBody>
          <a:bodyPr/>
          <a:lstStyle/>
          <a:p>
            <a:r>
              <a:rPr lang="en-US" dirty="0" smtClean="0"/>
              <a:t>Discrepancy vs. Total Variation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85876" y="2320516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Discrepancy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600" y="2320516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Total Variation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rot="4920972">
            <a:off x="3525205" y="4693267"/>
            <a:ext cx="5954390" cy="8351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7006456" y="3148608"/>
            <a:ext cx="5724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1"/>
                </a:solidFill>
              </a:rPr>
              <a:t>Not computable in general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 rot="4703726" flipH="1">
            <a:off x="1404471" y="4886423"/>
            <a:ext cx="2743030" cy="64963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rot="4703726" flipH="1">
            <a:off x="1960993" y="3932546"/>
            <a:ext cx="1593980" cy="239256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pic>
        <p:nvPicPr>
          <p:cNvPr id="24" name="Picture 2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 rot="21382754">
            <a:off x="4172835" y="5308993"/>
            <a:ext cx="256174" cy="346813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 rot="21382754">
            <a:off x="3272651" y="6535799"/>
            <a:ext cx="340711" cy="346812"/>
          </a:xfrm>
          <a:prstGeom prst="rect">
            <a:avLst/>
          </a:prstGeom>
          <a:noFill/>
          <a:ln/>
          <a:effectLst/>
        </p:spPr>
      </p:pic>
      <p:sp>
        <p:nvSpPr>
          <p:cNvPr id="19" name="Isosceles Triangle 18"/>
          <p:cNvSpPr/>
          <p:nvPr/>
        </p:nvSpPr>
        <p:spPr bwMode="auto">
          <a:xfrm rot="18838052">
            <a:off x="2708814" y="4971726"/>
            <a:ext cx="901870" cy="1116124"/>
          </a:xfrm>
          <a:prstGeom prst="triangle">
            <a:avLst/>
          </a:prstGeom>
          <a:solidFill>
            <a:schemeClr val="accent3">
              <a:lumMod val="50000"/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8055975">
            <a:off x="1912924" y="4197639"/>
            <a:ext cx="847809" cy="1116124"/>
          </a:xfrm>
          <a:prstGeom prst="triangle">
            <a:avLst/>
          </a:prstGeom>
          <a:solidFill>
            <a:schemeClr val="accent3">
              <a:lumMod val="50000"/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721980" y="55608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010012" y="55248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334048" y="58849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902000" y="58129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685976" y="60620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367192" y="54168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505956" y="53088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325936" y="56300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007152" y="43367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31188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793988" y="45527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694088" y="44807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046016" y="46939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367192" y="47687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721980" y="49819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151168" y="50208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079160" y="51979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2793988" y="52368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1" name="Text Box 23"/>
          <p:cNvSpPr txBox="1">
            <a:spLocks noChangeArrowheads="1"/>
          </p:cNvSpPr>
          <p:nvPr/>
        </p:nvSpPr>
        <p:spPr bwMode="auto">
          <a:xfrm>
            <a:off x="237704" y="7390616"/>
            <a:ext cx="5760640" cy="65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400" dirty="0" smtClean="0">
                <a:solidFill>
                  <a:schemeClr val="tx1"/>
                </a:solidFill>
              </a:rPr>
              <a:t>Related to hypothesis class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18424" y="7397080"/>
            <a:ext cx="615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Unrelated to hypothesis class</a:t>
            </a:r>
            <a:endParaRPr lang="en-US" sz="3600" dirty="0"/>
          </a:p>
        </p:txBody>
      </p:sp>
      <p:sp>
        <p:nvSpPr>
          <p:cNvPr id="73" name="Line 14"/>
          <p:cNvSpPr>
            <a:spLocks noChangeShapeType="1"/>
          </p:cNvSpPr>
          <p:nvPr/>
        </p:nvSpPr>
        <p:spPr bwMode="auto">
          <a:xfrm flipV="1">
            <a:off x="109512" y="8153164"/>
            <a:ext cx="1280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74" name="Text Box 23"/>
          <p:cNvSpPr txBox="1">
            <a:spLocks noChangeArrowheads="1"/>
          </p:cNvSpPr>
          <p:nvPr/>
        </p:nvSpPr>
        <p:spPr bwMode="auto">
          <a:xfrm>
            <a:off x="217742" y="8475962"/>
            <a:ext cx="1256539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>
              <a:spcBef>
                <a:spcPct val="40000"/>
              </a:spcBef>
            </a:pPr>
            <a:r>
              <a:rPr lang="en-US" sz="3600" dirty="0" smtClean="0">
                <a:solidFill>
                  <a:srgbClr val="008000"/>
                </a:solidFill>
              </a:rPr>
              <a:t>Bickel covariate shift algorithm heuristically minimizes both measures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9307852" y="57132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9595884" y="56772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7" name="Oval 76"/>
          <p:cNvSpPr/>
          <p:nvPr/>
        </p:nvSpPr>
        <p:spPr bwMode="auto">
          <a:xfrm>
            <a:off x="9919920" y="603731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9487872" y="596530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9271848" y="6214472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9953064" y="556926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9091828" y="5461248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8911808" y="5782424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9593024" y="44891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9917060" y="464154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9379860" y="4705164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10279960" y="463315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9631888" y="4846320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9953064" y="4921188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9307852" y="5134352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9737040" y="5173216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9665032" y="5350376"/>
            <a:ext cx="182880" cy="182880"/>
          </a:xfrm>
          <a:prstGeom prst="ellipse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9379860" y="5389240"/>
            <a:ext cx="182880" cy="18288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9494652" y="4383066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9178818" y="6134610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9380920" y="5884912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9825090" y="594087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8822698" y="5688850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9016960" y="5380856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9304992" y="530884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7" name="Oval 116"/>
          <p:cNvSpPr/>
          <p:nvPr/>
        </p:nvSpPr>
        <p:spPr bwMode="auto">
          <a:xfrm>
            <a:off x="9522816" y="557511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9845052" y="5483148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9" name="Oval 118"/>
          <p:cNvSpPr/>
          <p:nvPr/>
        </p:nvSpPr>
        <p:spPr bwMode="auto">
          <a:xfrm>
            <a:off x="9634748" y="5087104"/>
            <a:ext cx="365760" cy="36576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0" name="Oval 119"/>
          <p:cNvSpPr/>
          <p:nvPr/>
        </p:nvSpPr>
        <p:spPr bwMode="auto">
          <a:xfrm>
            <a:off x="9274708" y="4588768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9218742" y="5035058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9218742" y="5607202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9557020" y="527284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9526736" y="473278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9845052" y="4804792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9845052" y="455276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10169088" y="4552764"/>
            <a:ext cx="365760" cy="365760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0066796" y="5092824"/>
            <a:ext cx="2556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High?</a:t>
            </a:r>
            <a:endParaRPr lang="en-US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133600" y="3381375"/>
          <a:ext cx="8232775" cy="5622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749872" y="452437"/>
            <a:ext cx="10391328" cy="1300163"/>
          </a:xfrm>
        </p:spPr>
        <p:txBody>
          <a:bodyPr/>
          <a:lstStyle/>
          <a:p>
            <a:r>
              <a:rPr lang="en-US" sz="4400" dirty="0" smtClean="0"/>
              <a:t>Is Discrepancy Intuitively Correct?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201700" y="1924472"/>
            <a:ext cx="7164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</a:rPr>
              <a:t>4 domains: </a:t>
            </a:r>
            <a:r>
              <a:rPr lang="en-US" sz="3200" b="1" dirty="0" smtClean="0">
                <a:solidFill>
                  <a:srgbClr val="2121FF"/>
                </a:solidFill>
              </a:rPr>
              <a:t>B</a:t>
            </a:r>
            <a:r>
              <a:rPr lang="en-US" sz="3200" dirty="0" smtClean="0">
                <a:solidFill>
                  <a:schemeClr val="tx1"/>
                </a:solidFill>
              </a:rPr>
              <a:t>ooks, </a:t>
            </a:r>
            <a:r>
              <a:rPr lang="en-US" sz="3200" b="1" dirty="0" smtClean="0">
                <a:solidFill>
                  <a:srgbClr val="2121FF"/>
                </a:solidFill>
              </a:rPr>
              <a:t>D</a:t>
            </a:r>
            <a:r>
              <a:rPr lang="en-US" sz="3200" dirty="0" smtClean="0">
                <a:solidFill>
                  <a:schemeClr val="tx1"/>
                </a:solidFill>
              </a:rPr>
              <a:t>VDs, </a:t>
            </a:r>
            <a:r>
              <a:rPr lang="en-US" sz="3200" b="1" dirty="0" smtClean="0">
                <a:solidFill>
                  <a:srgbClr val="C80000"/>
                </a:solidFill>
              </a:rPr>
              <a:t>E</a:t>
            </a:r>
            <a:r>
              <a:rPr lang="en-US" sz="3200" dirty="0" smtClean="0">
                <a:solidFill>
                  <a:schemeClr val="tx1"/>
                </a:solidFill>
              </a:rPr>
              <a:t>lectronics, </a:t>
            </a:r>
            <a:r>
              <a:rPr lang="en-US" sz="3200" b="1" dirty="0" smtClean="0">
                <a:solidFill>
                  <a:srgbClr val="C80000"/>
                </a:solidFill>
              </a:rPr>
              <a:t>K</a:t>
            </a:r>
            <a:r>
              <a:rPr lang="en-US" sz="3200" dirty="0" smtClean="0">
                <a:solidFill>
                  <a:schemeClr val="tx1"/>
                </a:solidFill>
              </a:rPr>
              <a:t>itchen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7968" y="1940514"/>
            <a:ext cx="5426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solidFill>
                  <a:srgbClr val="2121FF"/>
                </a:solidFill>
              </a:rPr>
              <a:t>B&amp;D</a:t>
            </a:r>
            <a:r>
              <a:rPr lang="en-US" sz="3200" dirty="0" smtClean="0">
                <a:solidFill>
                  <a:schemeClr val="tx1"/>
                </a:solidFill>
              </a:rPr>
              <a:t>,</a:t>
            </a:r>
            <a:r>
              <a:rPr lang="en-US" sz="3200" dirty="0" smtClean="0">
                <a:solidFill>
                  <a:srgbClr val="008000"/>
                </a:solidFill>
              </a:rPr>
              <a:t> </a:t>
            </a:r>
            <a:r>
              <a:rPr lang="en-US" sz="3200" dirty="0" smtClean="0">
                <a:solidFill>
                  <a:srgbClr val="C80000"/>
                </a:solidFill>
              </a:rPr>
              <a:t>E&amp;K</a:t>
            </a:r>
            <a:r>
              <a:rPr lang="en-US" sz="3200" b="1" dirty="0" smtClean="0">
                <a:solidFill>
                  <a:srgbClr val="008000"/>
                </a:solidFill>
              </a:rPr>
              <a:t>     </a:t>
            </a:r>
            <a:r>
              <a:rPr lang="en-US" sz="3200" dirty="0" smtClean="0">
                <a:solidFill>
                  <a:schemeClr val="tx1"/>
                </a:solidFill>
              </a:rPr>
              <a:t>Shared Vocabulary</a:t>
            </a: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2420" y="2608548"/>
            <a:ext cx="457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rgbClr val="C80000"/>
                </a:solidFill>
              </a:rPr>
              <a:t>E&amp;K</a:t>
            </a:r>
            <a:r>
              <a:rPr lang="en-US" sz="3200" b="1" dirty="0" smtClean="0">
                <a:solidFill>
                  <a:schemeClr val="tx1"/>
                </a:solidFill>
              </a:rPr>
              <a:t>:</a:t>
            </a:r>
            <a:r>
              <a:rPr lang="en-US" sz="3200" b="1" dirty="0" smtClean="0">
                <a:solidFill>
                  <a:srgbClr val="008000"/>
                </a:solidFill>
              </a:rPr>
              <a:t> </a:t>
            </a:r>
            <a:r>
              <a:rPr lang="en-US" sz="3200" i="1" dirty="0" smtClean="0">
                <a:solidFill>
                  <a:schemeClr val="bg2"/>
                </a:solidFill>
              </a:rPr>
              <a:t>super easy, bad quality</a:t>
            </a:r>
            <a:endParaRPr lang="en-US" sz="3200" i="1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89108" y="5741767"/>
            <a:ext cx="5040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rgbClr val="008000"/>
                </a:solidFill>
              </a:rPr>
              <a:t>Target Error Rate</a:t>
            </a:r>
            <a:endParaRPr lang="en-US" sz="3600" u="sng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14068" y="8765232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rgbClr val="008000"/>
                </a:solidFill>
              </a:rPr>
              <a:t>Approximate Discrepancy</a:t>
            </a:r>
            <a:endParaRPr lang="en-US" sz="3600" u="sng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53510" y="2610289"/>
            <a:ext cx="3855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2121FF"/>
                </a:solidFill>
              </a:rPr>
              <a:t>B&amp;D</a:t>
            </a:r>
            <a:r>
              <a:rPr lang="en-US" sz="3200" b="1" dirty="0" smtClean="0">
                <a:solidFill>
                  <a:schemeClr val="tx1"/>
                </a:solidFill>
              </a:rPr>
              <a:t>:</a:t>
            </a:r>
            <a:r>
              <a:rPr lang="en-US" sz="3200" b="1" dirty="0" smtClean="0">
                <a:solidFill>
                  <a:srgbClr val="008000"/>
                </a:solidFill>
              </a:rPr>
              <a:t> </a:t>
            </a:r>
            <a:r>
              <a:rPr lang="en-US" sz="3200" i="1" dirty="0" smtClean="0">
                <a:solidFill>
                  <a:schemeClr val="bg2"/>
                </a:solidFill>
              </a:rPr>
              <a:t>f</a:t>
            </a:r>
            <a:r>
              <a:rPr lang="en-US" sz="3200" i="1" dirty="0" smtClean="0">
                <a:solidFill>
                  <a:schemeClr val="tx1"/>
                </a:solidFill>
              </a:rPr>
              <a:t>ascinating, boring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17724" y="2068488"/>
            <a:ext cx="4550405" cy="438497"/>
          </a:xfrm>
          <a:prstGeom prst="rect">
            <a:avLst/>
          </a:prstGeom>
          <a:noFill/>
          <a:ln/>
          <a:effectLst/>
        </p:spPr>
      </p:pic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new adaptation bound</a:t>
            </a:r>
            <a:endParaRPr lang="en-US" dirty="0"/>
          </a:p>
        </p:txBody>
      </p:sp>
      <p:pic>
        <p:nvPicPr>
          <p:cNvPr id="27" name="Picture 2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397762" y="2788568"/>
            <a:ext cx="3983940" cy="525239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381708" y="5286438"/>
            <a:ext cx="11800675" cy="3833707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062240" y="2788568"/>
            <a:ext cx="4509181" cy="525239"/>
          </a:xfrm>
          <a:prstGeom prst="rect">
            <a:avLst/>
          </a:prstGeom>
          <a:noFill/>
          <a:ln/>
          <a:effectLst/>
        </p:spPr>
      </p:pic>
      <p:pic>
        <p:nvPicPr>
          <p:cNvPr id="30" name="Picture 2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417724" y="3796680"/>
            <a:ext cx="8139742" cy="525143"/>
          </a:xfrm>
          <a:prstGeom prst="rect">
            <a:avLst/>
          </a:prstGeom>
          <a:noFill/>
          <a:ln/>
          <a:effectLst/>
        </p:spPr>
      </p:pic>
      <p:pic>
        <p:nvPicPr>
          <p:cNvPr id="32" name="Picture 31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5458284" y="2068488"/>
            <a:ext cx="3851942" cy="438496"/>
          </a:xfrm>
          <a:prstGeom prst="rect">
            <a:avLst/>
          </a:prstGeom>
          <a:noFill/>
          <a:ln/>
          <a:effectLst/>
        </p:spPr>
      </p:pic>
      <p:pic>
        <p:nvPicPr>
          <p:cNvPr id="34" name="Picture 33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9758802" y="2032484"/>
            <a:ext cx="2844316" cy="438596"/>
          </a:xfrm>
          <a:prstGeom prst="rect">
            <a:avLst/>
          </a:prstGeom>
          <a:noFill/>
          <a:ln/>
          <a:effectLst/>
        </p:spPr>
      </p:pic>
      <p:sp>
        <p:nvSpPr>
          <p:cNvPr id="11" name="Oval 10"/>
          <p:cNvSpPr/>
          <p:nvPr/>
        </p:nvSpPr>
        <p:spPr bwMode="auto">
          <a:xfrm>
            <a:off x="4846216" y="6244952"/>
            <a:ext cx="2232248" cy="1008112"/>
          </a:xfrm>
          <a:prstGeom prst="ellipse">
            <a:avLst/>
          </a:prstGeom>
          <a:noFill/>
          <a:ln w="254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250372" y="7649108"/>
            <a:ext cx="2880320" cy="1008112"/>
          </a:xfrm>
          <a:prstGeom prst="ellipse">
            <a:avLst/>
          </a:prstGeom>
          <a:noFill/>
          <a:ln w="254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474508" y="6100936"/>
            <a:ext cx="4968552" cy="1260140"/>
          </a:xfrm>
          <a:prstGeom prst="ellipse">
            <a:avLst/>
          </a:prstGeom>
          <a:noFill/>
          <a:ln w="254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649972" y="7109048"/>
            <a:ext cx="3420380" cy="2340260"/>
          </a:xfrm>
          <a:prstGeom prst="ellipse">
            <a:avLst/>
          </a:prstGeom>
          <a:noFill/>
          <a:ln w="254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 and the Bound</a:t>
            </a:r>
            <a:endParaRPr lang="en-US" dirty="0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439404" y="2248508"/>
            <a:ext cx="11823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rgbClr val="008000"/>
                </a:solidFill>
              </a:rPr>
              <a:t>Linear Hypothesis Class: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3728" y="3328628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rgbClr val="008000"/>
                </a:solidFill>
              </a:rPr>
              <a:t>Hypothesis classes from projections     :</a:t>
            </a:r>
          </a:p>
        </p:txBody>
      </p:sp>
      <p:pic>
        <p:nvPicPr>
          <p:cNvPr id="42" name="Picture 4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400404" y="3347824"/>
            <a:ext cx="1295370" cy="518768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574408" y="3434673"/>
            <a:ext cx="414965" cy="414965"/>
          </a:xfrm>
          <a:prstGeom prst="rect">
            <a:avLst/>
          </a:prstGeom>
          <a:noFill/>
          <a:ln/>
          <a:effectLst/>
        </p:spPr>
      </p:pic>
      <p:grpSp>
        <p:nvGrpSpPr>
          <p:cNvPr id="49" name="Group 48"/>
          <p:cNvGrpSpPr/>
          <p:nvPr/>
        </p:nvGrpSpPr>
        <p:grpSpPr>
          <a:xfrm>
            <a:off x="3322852" y="4691588"/>
            <a:ext cx="1235332" cy="4181656"/>
            <a:chOff x="777764" y="4068308"/>
            <a:chExt cx="1235332" cy="4181656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189850" y="4068308"/>
              <a:ext cx="504056" cy="4181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en-US" sz="2800" b="1" dirty="0" smtClean="0">
                  <a:solidFill>
                    <a:schemeClr val="tx2"/>
                  </a:solidFill>
                </a:rPr>
                <a:t>3</a:t>
              </a:r>
              <a:r>
                <a:rPr lang="en-US" sz="2800" dirty="0" smtClean="0">
                  <a:solidFill>
                    <a:schemeClr val="tx2"/>
                  </a:solidFill>
                </a:rPr>
                <a:t>0</a:t>
              </a:r>
            </a:p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endParaRPr lang="en-US" sz="2800" dirty="0" smtClean="0">
                <a:solidFill>
                  <a:schemeClr val="tx2"/>
                </a:solidFill>
              </a:endParaRPr>
            </a:p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en-US" sz="2800" b="1" dirty="0" smtClean="0">
                  <a:solidFill>
                    <a:schemeClr val="tx2"/>
                  </a:solidFill>
                </a:rPr>
                <a:t>1</a:t>
              </a:r>
              <a:r>
                <a:rPr lang="en-US" sz="2800" dirty="0" smtClean="0">
                  <a:solidFill>
                    <a:schemeClr val="tx2"/>
                  </a:solidFill>
                </a:rPr>
                <a:t>00</a:t>
              </a:r>
              <a:r>
                <a:rPr lang="en-US" sz="2800" b="1" dirty="0" smtClean="0">
                  <a:solidFill>
                    <a:schemeClr val="tx2"/>
                  </a:solidFill>
                </a:rPr>
                <a:t>1</a:t>
              </a:r>
              <a:endParaRPr 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 rot="5400000">
              <a:off x="-644394" y="5830906"/>
              <a:ext cx="4140460" cy="6480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 sz="2800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>
              <a:off x="1101800" y="4660776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777764" y="5164832"/>
              <a:ext cx="1235332" cy="777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>
              <a:off x="1101800" y="5164831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45" name="Line 14"/>
            <p:cNvSpPr>
              <a:spLocks noChangeShapeType="1"/>
            </p:cNvSpPr>
            <p:nvPr/>
          </p:nvSpPr>
          <p:spPr bwMode="auto">
            <a:xfrm>
              <a:off x="1101800" y="5992923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46" name="Line 14"/>
            <p:cNvSpPr>
              <a:spLocks noChangeShapeType="1"/>
            </p:cNvSpPr>
            <p:nvPr/>
          </p:nvSpPr>
          <p:spPr bwMode="auto">
            <a:xfrm>
              <a:off x="1101800" y="6618863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47" name="Line 14"/>
            <p:cNvSpPr>
              <a:spLocks noChangeShapeType="1"/>
            </p:cNvSpPr>
            <p:nvPr/>
          </p:nvSpPr>
          <p:spPr bwMode="auto">
            <a:xfrm>
              <a:off x="1109792" y="7181055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1101800" y="7577100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</p:grpSp>
      <p:pic>
        <p:nvPicPr>
          <p:cNvPr id="33" name="Picture 3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067514" y="2716559"/>
            <a:ext cx="1872593" cy="575183"/>
          </a:xfrm>
          <a:prstGeom prst="rect">
            <a:avLst/>
          </a:prstGeom>
          <a:noFill/>
          <a:ln/>
          <a:effectLst/>
        </p:spPr>
      </p:pic>
      <p:pic>
        <p:nvPicPr>
          <p:cNvPr id="34" name="Picture 33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317824" y="6136940"/>
            <a:ext cx="432467" cy="575181"/>
          </a:xfrm>
          <a:prstGeom prst="rect">
            <a:avLst/>
          </a:prstGeom>
          <a:noFill/>
          <a:ln/>
          <a:effectLst/>
        </p:spPr>
      </p:pic>
      <p:pic>
        <p:nvPicPr>
          <p:cNvPr id="55" name="Picture 3" descr="documen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62712" y="5416860"/>
            <a:ext cx="1381620" cy="1941387"/>
          </a:xfrm>
          <a:prstGeom prst="rect">
            <a:avLst/>
          </a:prstGeom>
          <a:noFill/>
        </p:spPr>
      </p:pic>
      <p:pic>
        <p:nvPicPr>
          <p:cNvPr id="56" name="Picture 55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3718896" y="4188804"/>
            <a:ext cx="468052" cy="388483"/>
          </a:xfrm>
          <a:prstGeom prst="rect">
            <a:avLst/>
          </a:prstGeom>
          <a:noFill/>
          <a:ln/>
          <a:effectLst/>
        </p:spPr>
      </p:pic>
      <p:grpSp>
        <p:nvGrpSpPr>
          <p:cNvPr id="58" name="Group 57"/>
          <p:cNvGrpSpPr/>
          <p:nvPr/>
        </p:nvGrpSpPr>
        <p:grpSpPr>
          <a:xfrm>
            <a:off x="6466396" y="4660776"/>
            <a:ext cx="1235332" cy="4181656"/>
            <a:chOff x="777764" y="4068308"/>
            <a:chExt cx="1235332" cy="4181656"/>
          </a:xfrm>
        </p:grpSpPr>
        <p:sp>
          <p:nvSpPr>
            <p:cNvPr id="59" name="Text Box 6"/>
            <p:cNvSpPr txBox="1">
              <a:spLocks noChangeArrowheads="1"/>
            </p:cNvSpPr>
            <p:nvPr/>
          </p:nvSpPr>
          <p:spPr bwMode="auto">
            <a:xfrm>
              <a:off x="1189850" y="4068308"/>
              <a:ext cx="504056" cy="4181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en-US" sz="2800" b="1" dirty="0" smtClean="0">
                  <a:solidFill>
                    <a:schemeClr val="tx2"/>
                  </a:solidFill>
                </a:rPr>
                <a:t>3</a:t>
              </a:r>
              <a:r>
                <a:rPr lang="en-US" sz="2800" dirty="0" smtClean="0">
                  <a:solidFill>
                    <a:schemeClr val="tx2"/>
                  </a:solidFill>
                </a:rPr>
                <a:t>0</a:t>
              </a:r>
            </a:p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endParaRPr lang="en-US" sz="2800" dirty="0" smtClean="0">
                <a:solidFill>
                  <a:schemeClr val="tx2"/>
                </a:solidFill>
              </a:endParaRPr>
            </a:p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en-US" sz="2800" b="1" dirty="0" smtClean="0">
                  <a:solidFill>
                    <a:schemeClr val="tx2"/>
                  </a:solidFill>
                </a:rPr>
                <a:t>1</a:t>
              </a:r>
              <a:r>
                <a:rPr lang="en-US" sz="2800" dirty="0" smtClean="0">
                  <a:solidFill>
                    <a:schemeClr val="tx2"/>
                  </a:solidFill>
                </a:rPr>
                <a:t>00</a:t>
              </a:r>
              <a:r>
                <a:rPr lang="en-US" sz="2800" b="1" dirty="0" smtClean="0">
                  <a:solidFill>
                    <a:schemeClr val="tx2"/>
                  </a:solidFill>
                </a:rPr>
                <a:t>1</a:t>
              </a:r>
              <a:endParaRPr 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60" name="Rectangle 5"/>
            <p:cNvSpPr>
              <a:spLocks noChangeArrowheads="1"/>
            </p:cNvSpPr>
            <p:nvPr/>
          </p:nvSpPr>
          <p:spPr bwMode="auto">
            <a:xfrm rot="5400000">
              <a:off x="-644394" y="5830906"/>
              <a:ext cx="4140460" cy="6480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 sz="2800"/>
            </a:p>
          </p:txBody>
        </p:sp>
        <p:sp>
          <p:nvSpPr>
            <p:cNvPr id="61" name="Line 14"/>
            <p:cNvSpPr>
              <a:spLocks noChangeShapeType="1"/>
            </p:cNvSpPr>
            <p:nvPr/>
          </p:nvSpPr>
          <p:spPr bwMode="auto">
            <a:xfrm>
              <a:off x="1101800" y="4660776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2" name="Text Box 21"/>
            <p:cNvSpPr txBox="1">
              <a:spLocks noChangeArrowheads="1"/>
            </p:cNvSpPr>
            <p:nvPr/>
          </p:nvSpPr>
          <p:spPr bwMode="auto">
            <a:xfrm>
              <a:off x="777764" y="5164832"/>
              <a:ext cx="1235332" cy="777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auto">
            <a:xfrm>
              <a:off x="1101800" y="5164831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>
              <a:off x="1101800" y="6012523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1101800" y="6618863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6" name="Line 14"/>
            <p:cNvSpPr>
              <a:spLocks noChangeShapeType="1"/>
            </p:cNvSpPr>
            <p:nvPr/>
          </p:nvSpPr>
          <p:spPr bwMode="auto">
            <a:xfrm>
              <a:off x="1109792" y="7128648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67" name="Line 14"/>
            <p:cNvSpPr>
              <a:spLocks noChangeShapeType="1"/>
            </p:cNvSpPr>
            <p:nvPr/>
          </p:nvSpPr>
          <p:spPr bwMode="auto">
            <a:xfrm>
              <a:off x="1101800" y="7596699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</p:grpSp>
      <p:sp>
        <p:nvSpPr>
          <p:cNvPr id="69" name="AutoShape 4"/>
          <p:cNvSpPr>
            <a:spLocks noChangeArrowheads="1"/>
          </p:cNvSpPr>
          <p:nvPr/>
        </p:nvSpPr>
        <p:spPr bwMode="auto">
          <a:xfrm>
            <a:off x="5026236" y="4696780"/>
            <a:ext cx="1224136" cy="828092"/>
          </a:xfrm>
          <a:prstGeom prst="rightArrow">
            <a:avLst>
              <a:gd name="adj1" fmla="val 50000"/>
              <a:gd name="adj2" fmla="val 51919"/>
            </a:avLst>
          </a:prstGeom>
          <a:solidFill>
            <a:srgbClr val="008000"/>
          </a:solidFill>
          <a:ln w="2540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2800"/>
          </a:p>
        </p:txBody>
      </p:sp>
      <p:pic>
        <p:nvPicPr>
          <p:cNvPr id="36" name="Picture 35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4894982" y="2250604"/>
            <a:ext cx="3816424" cy="72118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/>
      <p:bldP spid="6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 and the Bound</a:t>
            </a:r>
            <a:endParaRPr lang="en-US" dirty="0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439404" y="2248508"/>
            <a:ext cx="11823636" cy="6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rgbClr val="008000"/>
                </a:solidFill>
              </a:rPr>
              <a:t>Linear Hypothesis Class: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4810212" y="4776797"/>
            <a:ext cx="2872311" cy="2008215"/>
            <a:chOff x="4810212" y="4776797"/>
            <a:chExt cx="2872311" cy="2008215"/>
          </a:xfrm>
        </p:grpSpPr>
        <p:sp>
          <p:nvSpPr>
            <p:cNvPr id="24" name="Rectangle 23"/>
            <p:cNvSpPr/>
            <p:nvPr/>
          </p:nvSpPr>
          <p:spPr bwMode="auto">
            <a:xfrm>
              <a:off x="5674308" y="4776797"/>
              <a:ext cx="2008215" cy="2008215"/>
            </a:xfrm>
            <a:prstGeom prst="rect">
              <a:avLst/>
            </a:prstGeom>
            <a:solidFill>
              <a:srgbClr val="A349A4">
                <a:alpha val="25000"/>
              </a:srgbClr>
            </a:solidFill>
            <a:ln w="50800" cap="flat" cmpd="sng" algn="ctr">
              <a:solidFill>
                <a:srgbClr val="A349A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pic>
          <p:nvPicPr>
            <p:cNvPr id="22" name="Picture 21" descr="TP_tmp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4810212" y="5920916"/>
              <a:ext cx="755773" cy="566830"/>
            </a:xfrm>
            <a:prstGeom prst="rect">
              <a:avLst/>
            </a:prstGeom>
            <a:noFill/>
            <a:ln/>
            <a:effectLst/>
          </p:spPr>
        </p:pic>
        <p:cxnSp>
          <p:nvCxnSpPr>
            <p:cNvPr id="25" name="Straight Connector 24"/>
            <p:cNvCxnSpPr/>
            <p:nvPr/>
          </p:nvCxnSpPr>
          <p:spPr>
            <a:xfrm rot="5400000">
              <a:off x="5861646" y="5776925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0800000">
              <a:off x="5901345" y="5816624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6089289" y="5323541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6752871" y="6053801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7191027" y="6181754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6107703" y="6309392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6346532" y="5598182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253755" y="5920445"/>
              <a:ext cx="91440" cy="9144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291605" y="5433080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6953850" y="6199853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D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453728" y="3328628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rgbClr val="008000"/>
                </a:solidFill>
              </a:rPr>
              <a:t>Hypothesis classes from projections     :</a:t>
            </a:r>
          </a:p>
        </p:txBody>
      </p:sp>
      <p:pic>
        <p:nvPicPr>
          <p:cNvPr id="42" name="Picture 4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438504" y="3332548"/>
            <a:ext cx="1295370" cy="518768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6628140" y="3412175"/>
            <a:ext cx="414965" cy="414965"/>
          </a:xfrm>
          <a:prstGeom prst="rect">
            <a:avLst/>
          </a:prstGeom>
          <a:noFill/>
          <a:ln/>
          <a:effectLst/>
        </p:spPr>
      </p:pic>
      <p:grpSp>
        <p:nvGrpSpPr>
          <p:cNvPr id="40" name="Group 48"/>
          <p:cNvGrpSpPr/>
          <p:nvPr/>
        </p:nvGrpSpPr>
        <p:grpSpPr>
          <a:xfrm>
            <a:off x="2674780" y="4691588"/>
            <a:ext cx="1235332" cy="4181656"/>
            <a:chOff x="777764" y="4068308"/>
            <a:chExt cx="1235332" cy="4181656"/>
          </a:xfrm>
        </p:grpSpPr>
        <p:sp>
          <p:nvSpPr>
            <p:cNvPr id="41" name="Text Box 6"/>
            <p:cNvSpPr txBox="1">
              <a:spLocks noChangeArrowheads="1"/>
            </p:cNvSpPr>
            <p:nvPr/>
          </p:nvSpPr>
          <p:spPr bwMode="auto">
            <a:xfrm>
              <a:off x="1189850" y="4068308"/>
              <a:ext cx="504056" cy="4181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en-US" sz="2800" b="1" dirty="0" smtClean="0">
                  <a:solidFill>
                    <a:schemeClr val="tx2"/>
                  </a:solidFill>
                </a:rPr>
                <a:t>3</a:t>
              </a:r>
              <a:r>
                <a:rPr lang="en-US" sz="2800" dirty="0" smtClean="0">
                  <a:solidFill>
                    <a:schemeClr val="tx2"/>
                  </a:solidFill>
                </a:rPr>
                <a:t>0</a:t>
              </a:r>
            </a:p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endParaRPr lang="en-US" sz="2800" dirty="0" smtClean="0">
                <a:solidFill>
                  <a:schemeClr val="tx2"/>
                </a:solidFill>
              </a:endParaRPr>
            </a:p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lang="en-US" sz="2800" b="1" dirty="0" smtClean="0">
                  <a:solidFill>
                    <a:schemeClr val="tx2"/>
                  </a:solidFill>
                </a:rPr>
                <a:t>1</a:t>
              </a:r>
              <a:r>
                <a:rPr lang="en-US" sz="2800" dirty="0" smtClean="0">
                  <a:solidFill>
                    <a:schemeClr val="tx2"/>
                  </a:solidFill>
                </a:rPr>
                <a:t>00</a:t>
              </a:r>
              <a:r>
                <a:rPr lang="en-US" sz="2800" b="1" dirty="0" smtClean="0">
                  <a:solidFill>
                    <a:schemeClr val="tx2"/>
                  </a:solidFill>
                </a:rPr>
                <a:t>1</a:t>
              </a:r>
              <a:endParaRPr 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auto">
            <a:xfrm rot="5400000">
              <a:off x="-644394" y="5830906"/>
              <a:ext cx="4140460" cy="6480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30046" tIns="65023" rIns="130046" bIns="65023" anchor="ctr"/>
            <a:lstStyle/>
            <a:p>
              <a:endParaRPr lang="en-US" sz="2800"/>
            </a:p>
          </p:txBody>
        </p:sp>
        <p:sp>
          <p:nvSpPr>
            <p:cNvPr id="50" name="Line 14"/>
            <p:cNvSpPr>
              <a:spLocks noChangeShapeType="1"/>
            </p:cNvSpPr>
            <p:nvPr/>
          </p:nvSpPr>
          <p:spPr bwMode="auto">
            <a:xfrm>
              <a:off x="1101800" y="4660776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777764" y="5164832"/>
              <a:ext cx="1235332" cy="777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sz="2800" dirty="0"/>
                <a:t>.</a:t>
              </a:r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1101800" y="5164831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101800" y="5992923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5" name="Line 14"/>
            <p:cNvSpPr>
              <a:spLocks noChangeShapeType="1"/>
            </p:cNvSpPr>
            <p:nvPr/>
          </p:nvSpPr>
          <p:spPr bwMode="auto">
            <a:xfrm>
              <a:off x="1101800" y="6618863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6" name="Line 14"/>
            <p:cNvSpPr>
              <a:spLocks noChangeShapeType="1"/>
            </p:cNvSpPr>
            <p:nvPr/>
          </p:nvSpPr>
          <p:spPr bwMode="auto">
            <a:xfrm>
              <a:off x="1109792" y="7181055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  <p:sp>
          <p:nvSpPr>
            <p:cNvPr id="57" name="Line 14"/>
            <p:cNvSpPr>
              <a:spLocks noChangeShapeType="1"/>
            </p:cNvSpPr>
            <p:nvPr/>
          </p:nvSpPr>
          <p:spPr bwMode="auto">
            <a:xfrm>
              <a:off x="1101800" y="7577100"/>
              <a:ext cx="64008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 sz="2800"/>
            </a:p>
          </p:txBody>
        </p:sp>
      </p:grpSp>
      <p:pic>
        <p:nvPicPr>
          <p:cNvPr id="59" name="Picture 3" descr="document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414640" y="5416860"/>
            <a:ext cx="1381620" cy="1941387"/>
          </a:xfrm>
          <a:prstGeom prst="rect">
            <a:avLst/>
          </a:prstGeom>
          <a:noFill/>
        </p:spPr>
      </p:pic>
      <p:pic>
        <p:nvPicPr>
          <p:cNvPr id="60" name="Picture 5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3070824" y="4188804"/>
            <a:ext cx="468052" cy="388483"/>
          </a:xfrm>
          <a:prstGeom prst="rect">
            <a:avLst/>
          </a:prstGeom>
          <a:noFill/>
          <a:ln/>
          <a:effectLst/>
        </p:spPr>
      </p:pic>
      <p:pic>
        <p:nvPicPr>
          <p:cNvPr id="44" name="Picture 43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10823599" y="2644551"/>
            <a:ext cx="573744" cy="573744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634466" y="6100936"/>
            <a:ext cx="573744" cy="573744"/>
          </a:xfrm>
          <a:prstGeom prst="rect">
            <a:avLst/>
          </a:prstGeom>
          <a:noFill/>
          <a:ln/>
          <a:effectLst/>
        </p:spPr>
      </p:pic>
      <p:sp>
        <p:nvSpPr>
          <p:cNvPr id="65" name="Rectangle 64"/>
          <p:cNvSpPr/>
          <p:nvPr/>
        </p:nvSpPr>
        <p:spPr>
          <a:xfrm>
            <a:off x="4630192" y="7109048"/>
            <a:ext cx="2268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7672" indent="-487672" algn="l">
              <a:spcBef>
                <a:spcPct val="40000"/>
              </a:spcBef>
            </a:pPr>
            <a:r>
              <a:rPr lang="en-US" sz="3600" dirty="0" smtClean="0">
                <a:solidFill>
                  <a:schemeClr val="tx2"/>
                </a:solidFill>
              </a:rPr>
              <a:t>Goals for       </a:t>
            </a:r>
          </a:p>
        </p:txBody>
      </p:sp>
      <p:pic>
        <p:nvPicPr>
          <p:cNvPr id="67" name="Picture 66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6366224" y="7237022"/>
            <a:ext cx="396044" cy="396044"/>
          </a:xfrm>
          <a:prstGeom prst="rect">
            <a:avLst/>
          </a:prstGeom>
          <a:noFill/>
          <a:ln/>
          <a:effectLst/>
        </p:spPr>
      </p:pic>
      <p:sp>
        <p:nvSpPr>
          <p:cNvPr id="68" name="Rectangle 67"/>
          <p:cNvSpPr/>
          <p:nvPr/>
        </p:nvSpPr>
        <p:spPr>
          <a:xfrm>
            <a:off x="4594188" y="7750440"/>
            <a:ext cx="439248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l">
              <a:lnSpc>
                <a:spcPct val="140000"/>
              </a:lnSpc>
              <a:spcBef>
                <a:spcPts val="0"/>
              </a:spcBef>
              <a:buAutoNum type="arabicParenR"/>
            </a:pPr>
            <a:r>
              <a:rPr lang="en-US" sz="3600" dirty="0" smtClean="0">
                <a:solidFill>
                  <a:schemeClr val="tx2"/>
                </a:solidFill>
              </a:rPr>
              <a:t>Minimize divergence</a:t>
            </a:r>
          </a:p>
          <a:p>
            <a:pPr marL="742950" indent="-742950" algn="l">
              <a:lnSpc>
                <a:spcPct val="140000"/>
              </a:lnSpc>
              <a:spcBef>
                <a:spcPts val="0"/>
              </a:spcBef>
              <a:buAutoNum type="arabicParenR"/>
            </a:pPr>
            <a:r>
              <a:rPr lang="en-US" sz="3600" dirty="0" smtClean="0">
                <a:solidFill>
                  <a:schemeClr val="tx2"/>
                </a:solidFill>
              </a:rPr>
              <a:t> 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rgbClr val="008000"/>
                </a:solidFill>
              </a:rPr>
              <a:t> </a:t>
            </a:r>
          </a:p>
        </p:txBody>
      </p:sp>
      <p:pic>
        <p:nvPicPr>
          <p:cNvPr id="47" name="Picture 46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5350272" y="8693224"/>
            <a:ext cx="5746784" cy="568464"/>
          </a:xfrm>
          <a:prstGeom prst="rect">
            <a:avLst/>
          </a:prstGeom>
          <a:noFill/>
          <a:ln/>
          <a:effectLst/>
        </p:spPr>
      </p:pic>
      <p:sp>
        <p:nvSpPr>
          <p:cNvPr id="70" name="AutoShape 4"/>
          <p:cNvSpPr>
            <a:spLocks noChangeArrowheads="1"/>
          </p:cNvSpPr>
          <p:nvPr/>
        </p:nvSpPr>
        <p:spPr bwMode="auto">
          <a:xfrm>
            <a:off x="4090132" y="4696780"/>
            <a:ext cx="1224136" cy="828092"/>
          </a:xfrm>
          <a:prstGeom prst="rightArrow">
            <a:avLst>
              <a:gd name="adj1" fmla="val 50000"/>
              <a:gd name="adj2" fmla="val 51919"/>
            </a:avLst>
          </a:prstGeom>
          <a:solidFill>
            <a:srgbClr val="008000"/>
          </a:solidFill>
          <a:ln w="2540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2800"/>
          </a:p>
        </p:txBody>
      </p:sp>
      <p:pic>
        <p:nvPicPr>
          <p:cNvPr id="46" name="Picture 45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4894982" y="2250604"/>
            <a:ext cx="3816424" cy="72118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Adaptation</a:t>
            </a:r>
            <a:endParaRPr lang="en-US" dirty="0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1275506" y="3117540"/>
            <a:ext cx="4290790" cy="890853"/>
          </a:xfrm>
          <a:prstGeom prst="rect">
            <a:avLst/>
          </a:prstGeom>
          <a:noFill/>
          <a:ln w="38100">
            <a:solidFill>
              <a:srgbClr val="0000C8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257565" y="3089460"/>
            <a:ext cx="4848791" cy="86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200" dirty="0" smtClean="0">
                <a:latin typeface="+mn-lt"/>
              </a:rPr>
              <a:t>Packed with fascinating info</a:t>
            </a:r>
            <a:endParaRPr lang="en-US" sz="3200" dirty="0"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3708" y="2140496"/>
            <a:ext cx="6064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u="sng" dirty="0" smtClean="0">
                <a:solidFill>
                  <a:srgbClr val="008000"/>
                </a:solidFill>
              </a:rPr>
              <a:t>Natural Language Processing</a:t>
            </a:r>
            <a:endParaRPr lang="en-US" sz="4000" u="sng" dirty="0">
              <a:solidFill>
                <a:srgbClr val="008000"/>
              </a:solidFill>
            </a:endParaRPr>
          </a:p>
        </p:txBody>
      </p:sp>
      <p:pic>
        <p:nvPicPr>
          <p:cNvPr id="41" name="Picture 40" descr="books.jpg"/>
          <p:cNvPicPr>
            <a:picLocks noChangeAspect="1"/>
          </p:cNvPicPr>
          <p:nvPr/>
        </p:nvPicPr>
        <p:blipFill>
          <a:blip r:embed="rId3" cstate="print"/>
          <a:srcRect b="21867"/>
          <a:stretch>
            <a:fillRect/>
          </a:stretch>
        </p:blipFill>
        <p:spPr>
          <a:xfrm>
            <a:off x="258677" y="3052947"/>
            <a:ext cx="866391" cy="787947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42" name="Picture 41" descr="blender.jpg"/>
          <p:cNvPicPr>
            <a:picLocks noChangeAspect="1"/>
          </p:cNvPicPr>
          <p:nvPr/>
        </p:nvPicPr>
        <p:blipFill>
          <a:blip r:embed="rId4" cstate="print"/>
          <a:srcRect b="3774"/>
          <a:stretch>
            <a:fillRect/>
          </a:stretch>
        </p:blipFill>
        <p:spPr>
          <a:xfrm>
            <a:off x="222164" y="4075311"/>
            <a:ext cx="866745" cy="1382415"/>
          </a:xfrm>
          <a:prstGeom prst="rect">
            <a:avLst/>
          </a:prstGeom>
        </p:spPr>
      </p:pic>
      <p:sp>
        <p:nvSpPr>
          <p:cNvPr id="43" name="Rectangle 12"/>
          <p:cNvSpPr>
            <a:spLocks noChangeArrowheads="1"/>
          </p:cNvSpPr>
          <p:nvPr/>
        </p:nvSpPr>
        <p:spPr bwMode="auto">
          <a:xfrm>
            <a:off x="1262470" y="4513467"/>
            <a:ext cx="4303826" cy="79107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244528" y="4485387"/>
            <a:ext cx="3599473" cy="86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200" dirty="0" smtClean="0">
                <a:latin typeface="+mn-lt"/>
              </a:rPr>
              <a:t>A breeze to clean up</a:t>
            </a:r>
            <a:endParaRPr lang="en-US" sz="3200" dirty="0">
              <a:latin typeface="+mn-lt"/>
            </a:endParaRPr>
          </a:p>
        </p:txBody>
      </p:sp>
      <p:pic>
        <p:nvPicPr>
          <p:cNvPr id="46" name="Picture 45" descr="pubme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3908" y="7716805"/>
            <a:ext cx="2925849" cy="1192443"/>
          </a:xfrm>
          <a:prstGeom prst="rect">
            <a:avLst/>
          </a:prstGeom>
        </p:spPr>
      </p:pic>
      <p:pic>
        <p:nvPicPr>
          <p:cNvPr id="47" name="Picture 4" descr="masthead-wall-street-journa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7744" y="5880601"/>
            <a:ext cx="2268251" cy="16451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" name="Picture 47" descr="gmai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34048" y="5844597"/>
            <a:ext cx="1533141" cy="15331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38504" y="2136185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u="sng" dirty="0" smtClean="0">
                <a:solidFill>
                  <a:srgbClr val="008000"/>
                </a:solidFill>
              </a:rPr>
              <a:t>Visual Object Recognition</a:t>
            </a:r>
            <a:endParaRPr lang="en-US" sz="4000" u="sng" dirty="0">
              <a:solidFill>
                <a:srgbClr val="008000"/>
              </a:solidFill>
            </a:endParaRPr>
          </a:p>
        </p:txBody>
      </p:sp>
      <p:pic>
        <p:nvPicPr>
          <p:cNvPr id="16" name="Picture 15" descr="frame_00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4828" y="3072289"/>
            <a:ext cx="1363769" cy="13637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" name="Picture 16" descr="frame_0004.jpg"/>
          <p:cNvPicPr>
            <a:picLocks noChangeAspect="1"/>
          </p:cNvPicPr>
          <p:nvPr/>
        </p:nvPicPr>
        <p:blipFill>
          <a:blip r:embed="rId9" cstate="print"/>
          <a:srcRect t="18900" b="14321"/>
          <a:stretch>
            <a:fillRect/>
          </a:stretch>
        </p:blipFill>
        <p:spPr>
          <a:xfrm>
            <a:off x="9094688" y="4440441"/>
            <a:ext cx="2016224" cy="13464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" name="Picture 17" descr="frame_0008.jpg"/>
          <p:cNvPicPr>
            <a:picLocks noChangeAspect="1"/>
          </p:cNvPicPr>
          <p:nvPr/>
        </p:nvPicPr>
        <p:blipFill>
          <a:blip r:embed="rId10" cstate="print"/>
          <a:srcRect t="22680" b="23141"/>
          <a:stretch>
            <a:fillRect/>
          </a:stretch>
        </p:blipFill>
        <p:spPr>
          <a:xfrm rot="19202397">
            <a:off x="8438057" y="3445842"/>
            <a:ext cx="1599397" cy="89120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2" name="Picture 21" descr="frame_0002.jpg"/>
          <p:cNvPicPr>
            <a:picLocks noChangeAspect="1"/>
          </p:cNvPicPr>
          <p:nvPr/>
        </p:nvPicPr>
        <p:blipFill>
          <a:blip r:embed="rId11" cstate="print"/>
          <a:srcRect l="18059" t="9239" r="20202"/>
          <a:stretch>
            <a:fillRect/>
          </a:stretch>
        </p:blipFill>
        <p:spPr>
          <a:xfrm>
            <a:off x="8554628" y="6821016"/>
            <a:ext cx="1256671" cy="184740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" name="Picture 22" descr="frame_0004.jpg"/>
          <p:cNvPicPr>
            <a:picLocks noChangeAspect="1"/>
          </p:cNvPicPr>
          <p:nvPr/>
        </p:nvPicPr>
        <p:blipFill>
          <a:blip r:embed="rId12" cstate="print"/>
          <a:srcRect t="16589" b="15372"/>
          <a:stretch>
            <a:fillRect/>
          </a:stretch>
        </p:blipFill>
        <p:spPr>
          <a:xfrm>
            <a:off x="10030792" y="7757120"/>
            <a:ext cx="1548172" cy="10533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" name="Picture 23" descr="frame_0008.jpg"/>
          <p:cNvPicPr>
            <a:picLocks noChangeAspect="1"/>
          </p:cNvPicPr>
          <p:nvPr/>
        </p:nvPicPr>
        <p:blipFill>
          <a:blip r:embed="rId13" cstate="print"/>
          <a:srcRect t="18900" b="20621"/>
          <a:stretch>
            <a:fillRect/>
          </a:stretch>
        </p:blipFill>
        <p:spPr>
          <a:xfrm>
            <a:off x="10066796" y="6604992"/>
            <a:ext cx="1484184" cy="89762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8194588" y="2936895"/>
            <a:ext cx="3780420" cy="3020025"/>
          </a:xfrm>
          <a:prstGeom prst="rect">
            <a:avLst/>
          </a:prstGeom>
          <a:noFill/>
          <a:ln w="38100">
            <a:solidFill>
              <a:srgbClr val="0000C8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8194588" y="6280957"/>
            <a:ext cx="3780420" cy="2772308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840964">
            <a:off x="4527561" y="4390168"/>
            <a:ext cx="8527783" cy="1200329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/>
              <a:t>K. </a:t>
            </a:r>
            <a:r>
              <a:rPr lang="en-US" sz="3600" dirty="0" err="1" smtClean="0"/>
              <a:t>Saenko</a:t>
            </a:r>
            <a:r>
              <a:rPr lang="en-US" sz="3600" dirty="0" smtClean="0"/>
              <a:t> et al.  </a:t>
            </a:r>
            <a:r>
              <a:rPr lang="en-US" sz="3600" u="sng" dirty="0" smtClean="0"/>
              <a:t>Transferring Visual Category Models to New Domains.</a:t>
            </a:r>
            <a:r>
              <a:rPr lang="en-US" sz="3600" dirty="0" smtClean="0"/>
              <a:t>  2010.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40" grpId="0"/>
      <p:bldP spid="43" grpId="0" animBg="1"/>
      <p:bldP spid="44" grpId="0"/>
      <p:bldP spid="27" grpId="0" animBg="1"/>
      <p:bldP spid="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document_r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51353" y="2807649"/>
            <a:ext cx="1143000" cy="1508760"/>
          </a:xfrm>
          <a:prstGeom prst="rect">
            <a:avLst/>
          </a:prstGeom>
        </p:spPr>
      </p:pic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noProof="0" dirty="0" smtClean="0">
                <a:solidFill>
                  <a:schemeClr val="accent1"/>
                </a:solidFill>
                <a:latin typeface="Arial headings"/>
                <a:ea typeface="+mj-ea"/>
                <a:cs typeface="+mj-cs"/>
              </a:rPr>
              <a:t>Learning Representations: Pivots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grpSp>
        <p:nvGrpSpPr>
          <p:cNvPr id="2" name="Group 119"/>
          <p:cNvGrpSpPr/>
          <p:nvPr/>
        </p:nvGrpSpPr>
        <p:grpSpPr>
          <a:xfrm>
            <a:off x="1215982" y="2820345"/>
            <a:ext cx="1524961" cy="1846886"/>
            <a:chOff x="1215982" y="2820345"/>
            <a:chExt cx="1524961" cy="1846886"/>
          </a:xfrm>
        </p:grpSpPr>
        <p:pic>
          <p:nvPicPr>
            <p:cNvPr id="26" name="Picture 25" descr="document_blu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982" y="2820345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8" name="Picture 27" descr="document_blu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291" y="2984149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32" name="Picture 31" descr="document_blu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4024" y="3158471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</p:grpSp>
      <p:sp>
        <p:nvSpPr>
          <p:cNvPr id="39" name="TextBox 38"/>
          <p:cNvSpPr txBox="1"/>
          <p:nvPr/>
        </p:nvSpPr>
        <p:spPr>
          <a:xfrm>
            <a:off x="645806" y="5047638"/>
            <a:ext cx="3505248" cy="230832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3600" i="1" dirty="0" smtClean="0">
                <a:solidFill>
                  <a:srgbClr val="0000FA"/>
                </a:solidFill>
              </a:rPr>
              <a:t>fascinating</a:t>
            </a:r>
          </a:p>
          <a:p>
            <a:pPr algn="r"/>
            <a:r>
              <a:rPr lang="en-US" sz="3600" i="1" dirty="0" smtClean="0">
                <a:solidFill>
                  <a:srgbClr val="0000FA"/>
                </a:solidFill>
              </a:rPr>
              <a:t>boring</a:t>
            </a:r>
          </a:p>
          <a:p>
            <a:pPr algn="r"/>
            <a:r>
              <a:rPr lang="en-US" sz="3600" i="1" dirty="0" smtClean="0">
                <a:solidFill>
                  <a:srgbClr val="0000FA"/>
                </a:solidFill>
              </a:rPr>
              <a:t>read half</a:t>
            </a:r>
          </a:p>
          <a:p>
            <a:pPr algn="r"/>
            <a:r>
              <a:rPr lang="en-US" sz="3600" i="1" dirty="0" smtClean="0">
                <a:solidFill>
                  <a:srgbClr val="0000FA"/>
                </a:solidFill>
              </a:rPr>
              <a:t>couldn’t put it down</a:t>
            </a:r>
          </a:p>
        </p:txBody>
      </p:sp>
      <p:pic>
        <p:nvPicPr>
          <p:cNvPr id="44" name="Picture 43" descr="document_r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32781" y="2989077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5" name="Picture 44" descr="document_r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209" y="3170505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47" name="TextBox 46"/>
          <p:cNvSpPr txBox="1"/>
          <p:nvPr/>
        </p:nvSpPr>
        <p:spPr>
          <a:xfrm>
            <a:off x="8707694" y="4996091"/>
            <a:ext cx="3502152" cy="230832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3600" i="1" dirty="0" smtClean="0">
                <a:solidFill>
                  <a:srgbClr val="FF0000"/>
                </a:solidFill>
              </a:rPr>
              <a:t>defective</a:t>
            </a:r>
          </a:p>
          <a:p>
            <a:pPr algn="l"/>
            <a:r>
              <a:rPr lang="en-US" sz="3600" i="1" dirty="0" smtClean="0">
                <a:solidFill>
                  <a:srgbClr val="FF0000"/>
                </a:solidFill>
              </a:rPr>
              <a:t>sturdy</a:t>
            </a:r>
          </a:p>
          <a:p>
            <a:pPr algn="l"/>
            <a:r>
              <a:rPr lang="en-US" sz="3600" i="1" dirty="0" smtClean="0">
                <a:solidFill>
                  <a:srgbClr val="FF0000"/>
                </a:solidFill>
              </a:rPr>
              <a:t>leaking</a:t>
            </a:r>
          </a:p>
          <a:p>
            <a:pPr algn="l"/>
            <a:r>
              <a:rPr lang="en-US" sz="3600" i="1" dirty="0" smtClean="0">
                <a:solidFill>
                  <a:srgbClr val="FF0000"/>
                </a:solidFill>
              </a:rPr>
              <a:t>like a charm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64701" y="2946211"/>
            <a:ext cx="394340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rgbClr val="9600E1"/>
                </a:solidFill>
              </a:rPr>
              <a:t>fantastic</a:t>
            </a:r>
          </a:p>
          <a:p>
            <a:r>
              <a:rPr lang="en-US" sz="3600" i="1" dirty="0" smtClean="0">
                <a:solidFill>
                  <a:srgbClr val="9600E1"/>
                </a:solidFill>
              </a:rPr>
              <a:t>highly recommended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94185" y="8041704"/>
            <a:ext cx="394340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rgbClr val="9600E1"/>
                </a:solidFill>
              </a:rPr>
              <a:t>waste of money</a:t>
            </a:r>
          </a:p>
          <a:p>
            <a:r>
              <a:rPr lang="en-US" sz="3600" i="1" dirty="0" smtClean="0">
                <a:solidFill>
                  <a:srgbClr val="9600E1"/>
                </a:solidFill>
              </a:rPr>
              <a:t>horrible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4545668" y="3525819"/>
            <a:ext cx="3797352" cy="62072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2084327" y="5098666"/>
            <a:ext cx="2227293" cy="5842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805461" y="6727236"/>
            <a:ext cx="3505248" cy="5842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8627639" y="6690723"/>
            <a:ext cx="2373345" cy="5842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8620154" y="5595333"/>
            <a:ext cx="1570059" cy="5842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5845166" y="5534034"/>
            <a:ext cx="547695" cy="474669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67" name="Straight Connector 66"/>
          <p:cNvCxnSpPr>
            <a:stCxn id="57" idx="2"/>
            <a:endCxn id="65" idx="0"/>
          </p:cNvCxnSpPr>
          <p:nvPr/>
        </p:nvCxnSpPr>
        <p:spPr>
          <a:xfrm rot="5400000">
            <a:off x="5587932" y="4677622"/>
            <a:ext cx="1387494" cy="3253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1" idx="3"/>
            <a:endCxn id="65" idx="1"/>
          </p:cNvCxnSpPr>
          <p:nvPr/>
        </p:nvCxnSpPr>
        <p:spPr>
          <a:xfrm>
            <a:off x="4311620" y="5390770"/>
            <a:ext cx="1533546" cy="3805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4" idx="1"/>
            <a:endCxn id="65" idx="3"/>
          </p:cNvCxnSpPr>
          <p:nvPr/>
        </p:nvCxnSpPr>
        <p:spPr>
          <a:xfrm rot="10800000">
            <a:off x="6392862" y="5771369"/>
            <a:ext cx="2227293" cy="11606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2" idx="3"/>
            <a:endCxn id="65" idx="2"/>
          </p:cNvCxnSpPr>
          <p:nvPr/>
        </p:nvCxnSpPr>
        <p:spPr>
          <a:xfrm flipV="1">
            <a:off x="4310709" y="6008703"/>
            <a:ext cx="1808305" cy="10106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3" idx="1"/>
            <a:endCxn id="65" idx="2"/>
          </p:cNvCxnSpPr>
          <p:nvPr/>
        </p:nvCxnSpPr>
        <p:spPr>
          <a:xfrm rot="10800000">
            <a:off x="6119015" y="6008703"/>
            <a:ext cx="2508625" cy="9741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6538913" y="6264294"/>
            <a:ext cx="657234" cy="438156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4530698" y="8107245"/>
            <a:ext cx="3797352" cy="547695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8620154" y="4974612"/>
            <a:ext cx="1825650" cy="62072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8620154" y="6106515"/>
            <a:ext cx="1825650" cy="62072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2814586" y="5733445"/>
            <a:ext cx="1497033" cy="40209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2485058" y="6238509"/>
            <a:ext cx="1825650" cy="438156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94" name="Straight Connector 93"/>
          <p:cNvCxnSpPr>
            <a:stCxn id="92" idx="3"/>
            <a:endCxn id="88" idx="0"/>
          </p:cNvCxnSpPr>
          <p:nvPr/>
        </p:nvCxnSpPr>
        <p:spPr>
          <a:xfrm>
            <a:off x="4311619" y="5934494"/>
            <a:ext cx="2555911" cy="3298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3" idx="3"/>
            <a:endCxn id="88" idx="1"/>
          </p:cNvCxnSpPr>
          <p:nvPr/>
        </p:nvCxnSpPr>
        <p:spPr>
          <a:xfrm>
            <a:off x="4310708" y="6457587"/>
            <a:ext cx="2228205" cy="2578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1" idx="1"/>
            <a:endCxn id="88" idx="3"/>
          </p:cNvCxnSpPr>
          <p:nvPr/>
        </p:nvCxnSpPr>
        <p:spPr>
          <a:xfrm rot="10800000" flipV="1">
            <a:off x="7196148" y="6416876"/>
            <a:ext cx="1424007" cy="664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0" idx="1"/>
            <a:endCxn id="88" idx="0"/>
          </p:cNvCxnSpPr>
          <p:nvPr/>
        </p:nvCxnSpPr>
        <p:spPr>
          <a:xfrm rot="10800000" flipV="1">
            <a:off x="6867530" y="5284972"/>
            <a:ext cx="1752624" cy="9793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9" idx="0"/>
            <a:endCxn id="88" idx="2"/>
          </p:cNvCxnSpPr>
          <p:nvPr/>
        </p:nvCxnSpPr>
        <p:spPr>
          <a:xfrm rot="5400000" flipH="1" flipV="1">
            <a:off x="5946055" y="7185770"/>
            <a:ext cx="1404795" cy="4381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785109" y="4402131"/>
            <a:ext cx="755773" cy="566830"/>
          </a:xfrm>
          <a:prstGeom prst="rect">
            <a:avLst/>
          </a:prstGeom>
          <a:noFill/>
          <a:ln/>
          <a:effectLst/>
        </p:spPr>
      </p:pic>
      <p:sp>
        <p:nvSpPr>
          <p:cNvPr id="116" name="Rectangle 3"/>
          <p:cNvSpPr>
            <a:spLocks noChangeArrowheads="1"/>
          </p:cNvSpPr>
          <p:nvPr/>
        </p:nvSpPr>
        <p:spPr bwMode="auto">
          <a:xfrm rot="20124294">
            <a:off x="2990123" y="2644731"/>
            <a:ext cx="3322683" cy="85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600" u="sng" dirty="0" smtClean="0">
                <a:solidFill>
                  <a:srgbClr val="9600E1"/>
                </a:solidFill>
                <a:latin typeface="Arial headings"/>
              </a:rPr>
              <a:t>Pivot words</a:t>
            </a:r>
            <a:endParaRPr lang="en-US" sz="3600" u="sng" dirty="0">
              <a:solidFill>
                <a:srgbClr val="9600E1"/>
              </a:solidFill>
              <a:latin typeface="Arial headings"/>
            </a:endParaRPr>
          </a:p>
        </p:txBody>
      </p:sp>
      <p:sp>
        <p:nvSpPr>
          <p:cNvPr id="118" name="Rectangle 3"/>
          <p:cNvSpPr>
            <a:spLocks noChangeArrowheads="1"/>
          </p:cNvSpPr>
          <p:nvPr/>
        </p:nvSpPr>
        <p:spPr bwMode="auto">
          <a:xfrm>
            <a:off x="-33427" y="1862876"/>
            <a:ext cx="2008215" cy="85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600" u="sng" dirty="0" smtClean="0">
                <a:solidFill>
                  <a:srgbClr val="0000D0"/>
                </a:solidFill>
                <a:latin typeface="Arial headings"/>
              </a:rPr>
              <a:t>Source</a:t>
            </a:r>
            <a:endParaRPr lang="en-US" sz="3600" u="sng" dirty="0">
              <a:solidFill>
                <a:srgbClr val="0000D0"/>
              </a:solidFill>
              <a:latin typeface="Arial headings"/>
            </a:endParaRPr>
          </a:p>
        </p:txBody>
      </p:sp>
      <p:sp>
        <p:nvSpPr>
          <p:cNvPr id="119" name="Rectangle 3"/>
          <p:cNvSpPr>
            <a:spLocks noChangeArrowheads="1"/>
          </p:cNvSpPr>
          <p:nvPr/>
        </p:nvSpPr>
        <p:spPr bwMode="auto">
          <a:xfrm>
            <a:off x="10996585" y="1865376"/>
            <a:ext cx="2008215" cy="85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600" u="sng" dirty="0" smtClean="0">
                <a:solidFill>
                  <a:srgbClr val="C80000"/>
                </a:solidFill>
                <a:latin typeface="Arial headings"/>
              </a:rPr>
              <a:t>Target</a:t>
            </a:r>
            <a:endParaRPr lang="en-US" sz="3600" u="sng" dirty="0">
              <a:solidFill>
                <a:srgbClr val="C80000"/>
              </a:solidFill>
              <a:latin typeface="Arial headings"/>
            </a:endParaRPr>
          </a:p>
        </p:txBody>
      </p:sp>
      <p:grpSp>
        <p:nvGrpSpPr>
          <p:cNvPr id="3" name="Group 71"/>
          <p:cNvGrpSpPr/>
          <p:nvPr/>
        </p:nvGrpSpPr>
        <p:grpSpPr>
          <a:xfrm>
            <a:off x="5501559" y="5059365"/>
            <a:ext cx="2008215" cy="2008215"/>
            <a:chOff x="5587988" y="4749798"/>
            <a:chExt cx="2008215" cy="2008215"/>
          </a:xfrm>
        </p:grpSpPr>
        <p:sp>
          <p:nvSpPr>
            <p:cNvPr id="73" name="Rectangle 72"/>
            <p:cNvSpPr/>
            <p:nvPr/>
          </p:nvSpPr>
          <p:spPr bwMode="auto">
            <a:xfrm>
              <a:off x="5587988" y="4749798"/>
              <a:ext cx="2008215" cy="2008215"/>
            </a:xfrm>
            <a:prstGeom prst="rect">
              <a:avLst/>
            </a:prstGeom>
            <a:solidFill>
              <a:srgbClr val="A349A4">
                <a:alpha val="25000"/>
              </a:srgbClr>
            </a:solidFill>
            <a:ln w="50800" cap="flat" cmpd="sng" algn="ctr">
              <a:solidFill>
                <a:srgbClr val="A349A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rot="5400000">
              <a:off x="5775326" y="5749926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0800000">
              <a:off x="5815025" y="5789625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 bwMode="auto">
            <a:xfrm>
              <a:off x="6002969" y="5296542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6666551" y="6026802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7104707" y="6154755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6021383" y="6282393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260212" y="5571183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167435" y="5893446"/>
              <a:ext cx="91440" cy="9144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6205285" y="5406081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6867530" y="6172854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D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</p:grpSp>
      <p:pic>
        <p:nvPicPr>
          <p:cNvPr id="58" name="Picture 57" descr="document_r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7064" y="7596150"/>
            <a:ext cx="1143000" cy="1508760"/>
          </a:xfrm>
          <a:prstGeom prst="rect">
            <a:avLst/>
          </a:prstGeom>
        </p:spPr>
      </p:pic>
      <p:pic>
        <p:nvPicPr>
          <p:cNvPr id="59" name="Picture 58" descr="document_r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58492" y="7777578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60" name="Picture 59" descr="document_r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9920" y="7959006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grpSp>
        <p:nvGrpSpPr>
          <p:cNvPr id="70" name="Group 119"/>
          <p:cNvGrpSpPr/>
          <p:nvPr/>
        </p:nvGrpSpPr>
        <p:grpSpPr>
          <a:xfrm>
            <a:off x="1233023" y="7619376"/>
            <a:ext cx="1524961" cy="1846886"/>
            <a:chOff x="1215982" y="2820345"/>
            <a:chExt cx="1524961" cy="1846886"/>
          </a:xfrm>
        </p:grpSpPr>
        <p:pic>
          <p:nvPicPr>
            <p:cNvPr id="71" name="Picture 70" descr="document_blu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982" y="2820345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72" name="Picture 71" descr="document_blu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291" y="2984149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95" name="Picture 94" descr="document_blu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4024" y="3158471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/>
      <p:bldP spid="55" grpId="0"/>
      <p:bldP spid="56" grpId="0"/>
      <p:bldP spid="57" grpId="0" animBg="1"/>
      <p:bldP spid="57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88" grpId="0" animBg="1"/>
      <p:bldP spid="89" grpId="0" animBg="1"/>
      <p:bldP spid="89" grpId="1" animBg="1"/>
      <p:bldP spid="89" grpId="2" animBg="1"/>
      <p:bldP spid="90" grpId="0" animBg="1"/>
      <p:bldP spid="90" grpId="1" animBg="1"/>
      <p:bldP spid="91" grpId="0" animBg="1"/>
      <p:bldP spid="92" grpId="0" animBg="1"/>
      <p:bldP spid="93" grpId="0" animBg="1"/>
      <p:bldP spid="1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document_red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6265" y="2053572"/>
            <a:ext cx="1143000" cy="1508760"/>
          </a:xfrm>
          <a:prstGeom prst="rect">
            <a:avLst/>
          </a:prstGeom>
        </p:spPr>
      </p:pic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Predicting pivot word presence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pic>
        <p:nvPicPr>
          <p:cNvPr id="44" name="Picture 43" descr="document_red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9291" y="4098300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5" name="Picture 44" descr="document_red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45804" y="7311444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46" name="Rectangle 45"/>
          <p:cNvSpPr/>
          <p:nvPr/>
        </p:nvSpPr>
        <p:spPr bwMode="auto">
          <a:xfrm>
            <a:off x="10614767" y="2856857"/>
            <a:ext cx="394614" cy="1680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58" name="Straight Connector 57"/>
          <p:cNvCxnSpPr>
            <a:stCxn id="46" idx="1"/>
          </p:cNvCxnSpPr>
          <p:nvPr/>
        </p:nvCxnSpPr>
        <p:spPr>
          <a:xfrm rot="10800000">
            <a:off x="9459953" y="2491729"/>
            <a:ext cx="1154814" cy="4491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6" idx="1"/>
          </p:cNvCxnSpPr>
          <p:nvPr/>
        </p:nvCxnSpPr>
        <p:spPr>
          <a:xfrm rot="10800000" flipV="1">
            <a:off x="9459953" y="2940883"/>
            <a:ext cx="1154814" cy="2445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705048" y="2525454"/>
            <a:ext cx="6719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75000"/>
              </a:spcBef>
            </a:pPr>
            <a:r>
              <a:rPr lang="en-US" sz="3200" dirty="0" smtClean="0"/>
              <a:t>Do </a:t>
            </a:r>
            <a:r>
              <a:rPr lang="en-US" sz="3200" b="1" dirty="0" smtClean="0">
                <a:solidFill>
                  <a:srgbClr val="9600E1"/>
                </a:solidFill>
              </a:rPr>
              <a:t>not buy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5881679" y="2503455"/>
            <a:ext cx="3556732" cy="682475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8074" y="4743807"/>
            <a:ext cx="6719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75000"/>
              </a:spcBef>
            </a:pPr>
            <a:r>
              <a:rPr lang="en-US" sz="3200" dirty="0" smtClean="0"/>
              <a:t>An absolutely </a:t>
            </a:r>
            <a:r>
              <a:rPr lang="en-US" sz="3200" b="1" dirty="0" smtClean="0">
                <a:solidFill>
                  <a:srgbClr val="9600E1"/>
                </a:solidFill>
              </a:rPr>
              <a:t>great </a:t>
            </a:r>
            <a:r>
              <a:rPr lang="en-US" sz="3200" dirty="0" smtClean="0"/>
              <a:t>purchase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4311620" y="4719021"/>
            <a:ext cx="5184847" cy="69374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10693910" y="5069637"/>
            <a:ext cx="394614" cy="1680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78" name="Straight Connector 77"/>
          <p:cNvCxnSpPr>
            <a:stCxn id="76" idx="1"/>
          </p:cNvCxnSpPr>
          <p:nvPr/>
        </p:nvCxnSpPr>
        <p:spPr>
          <a:xfrm rot="10800000">
            <a:off x="9459954" y="4719021"/>
            <a:ext cx="1233957" cy="43464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6" idx="1"/>
          </p:cNvCxnSpPr>
          <p:nvPr/>
        </p:nvCxnSpPr>
        <p:spPr>
          <a:xfrm rot="10800000" flipV="1">
            <a:off x="9496466" y="5153662"/>
            <a:ext cx="1197444" cy="2591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 bwMode="auto">
          <a:xfrm>
            <a:off x="5734084" y="8089944"/>
            <a:ext cx="3797353" cy="69374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989675" y="8126457"/>
            <a:ext cx="3543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75000"/>
              </a:spcBef>
            </a:pPr>
            <a:r>
              <a:rPr lang="en-US" sz="3200" dirty="0" smtClean="0"/>
              <a:t>A </a:t>
            </a:r>
            <a:r>
              <a:rPr lang="en-US" sz="3200" b="1" dirty="0" smtClean="0">
                <a:solidFill>
                  <a:srgbClr val="C80000"/>
                </a:solidFill>
              </a:rPr>
              <a:t>sturdy</a:t>
            </a:r>
            <a:r>
              <a:rPr lang="en-US" sz="3200" b="1" dirty="0" smtClean="0">
                <a:solidFill>
                  <a:srgbClr val="9600E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deep fryer</a:t>
            </a:r>
          </a:p>
        </p:txBody>
      </p:sp>
      <p:cxnSp>
        <p:nvCxnSpPr>
          <p:cNvPr id="95" name="Straight Connector 94"/>
          <p:cNvCxnSpPr/>
          <p:nvPr/>
        </p:nvCxnSpPr>
        <p:spPr>
          <a:xfrm rot="10800000">
            <a:off x="9532980" y="8089944"/>
            <a:ext cx="1197445" cy="4491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10800000" flipV="1">
            <a:off x="9532978" y="8539099"/>
            <a:ext cx="1197444" cy="2591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 bwMode="auto">
          <a:xfrm>
            <a:off x="10737908" y="8433075"/>
            <a:ext cx="394614" cy="1680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101" name="Picture 100" descr="thumbs-up-down.png"/>
          <p:cNvPicPr>
            <a:picLocks noChangeAspect="1"/>
          </p:cNvPicPr>
          <p:nvPr/>
        </p:nvPicPr>
        <p:blipFill>
          <a:blip r:embed="rId4" cstate="print"/>
          <a:srcRect r="50000" b="27636"/>
          <a:stretch>
            <a:fillRect/>
          </a:stretch>
        </p:blipFill>
        <p:spPr>
          <a:xfrm>
            <a:off x="11869811" y="4317378"/>
            <a:ext cx="782088" cy="1131903"/>
          </a:xfrm>
          <a:prstGeom prst="rect">
            <a:avLst/>
          </a:prstGeom>
        </p:spPr>
      </p:pic>
      <p:pic>
        <p:nvPicPr>
          <p:cNvPr id="102" name="Picture 101" descr="thumbs-up-down.png"/>
          <p:cNvPicPr>
            <a:picLocks noChangeAspect="1"/>
          </p:cNvPicPr>
          <p:nvPr/>
        </p:nvPicPr>
        <p:blipFill>
          <a:blip r:embed="rId4" cstate="print"/>
          <a:srcRect l="50000" t="21791" b="2077"/>
          <a:stretch>
            <a:fillRect/>
          </a:stretch>
        </p:blipFill>
        <p:spPr>
          <a:xfrm>
            <a:off x="11942837" y="2211351"/>
            <a:ext cx="730261" cy="1111930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0182728" y="6008703"/>
            <a:ext cx="160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</p:txBody>
      </p:sp>
      <p:grpSp>
        <p:nvGrpSpPr>
          <p:cNvPr id="2" name="Group 24"/>
          <p:cNvGrpSpPr>
            <a:grpSpLocks noChangeAspect="1"/>
          </p:cNvGrpSpPr>
          <p:nvPr/>
        </p:nvGrpSpPr>
        <p:grpSpPr>
          <a:xfrm>
            <a:off x="11833298" y="7505736"/>
            <a:ext cx="942541" cy="1200329"/>
            <a:chOff x="12349153" y="2834361"/>
            <a:chExt cx="655647" cy="834968"/>
          </a:xfrm>
        </p:grpSpPr>
        <p:sp>
          <p:nvSpPr>
            <p:cNvPr id="26" name="Oval 25"/>
            <p:cNvSpPr/>
            <p:nvPr/>
          </p:nvSpPr>
          <p:spPr bwMode="auto">
            <a:xfrm>
              <a:off x="12403217" y="2941610"/>
              <a:ext cx="550781" cy="657235"/>
            </a:xfrm>
            <a:prstGeom prst="ellipse">
              <a:avLst/>
            </a:prstGeom>
            <a:solidFill>
              <a:srgbClr val="805A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349153" y="2834361"/>
              <a:ext cx="655647" cy="83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/>
                <a:t>?</a:t>
              </a:r>
              <a:endParaRPr lang="en-US" sz="7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8" grpId="0"/>
      <p:bldP spid="69" grpId="0" animBg="1"/>
      <p:bldP spid="72" grpId="0"/>
      <p:bldP spid="73" grpId="0" animBg="1"/>
      <p:bldP spid="76" grpId="0" animBg="1"/>
      <p:bldP spid="86" grpId="0" animBg="1"/>
      <p:bldP spid="87" grpId="0"/>
      <p:bldP spid="98" grpId="0" animBg="1"/>
      <p:bldP spid="10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document_red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6265" y="2053572"/>
            <a:ext cx="1143000" cy="1508760"/>
          </a:xfrm>
          <a:prstGeom prst="rect">
            <a:avLst/>
          </a:prstGeom>
        </p:spPr>
      </p:pic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Predicting pivot word presence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pic>
        <p:nvPicPr>
          <p:cNvPr id="44" name="Picture 43" descr="document_red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9291" y="4098300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5" name="Picture 44" descr="document_red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45804" y="7311444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46" name="Rectangle 45"/>
          <p:cNvSpPr/>
          <p:nvPr/>
        </p:nvSpPr>
        <p:spPr bwMode="auto">
          <a:xfrm>
            <a:off x="10614767" y="2856857"/>
            <a:ext cx="394614" cy="1680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58" name="Straight Connector 57"/>
          <p:cNvCxnSpPr>
            <a:stCxn id="46" idx="1"/>
          </p:cNvCxnSpPr>
          <p:nvPr/>
        </p:nvCxnSpPr>
        <p:spPr>
          <a:xfrm rot="10800000">
            <a:off x="9459953" y="2357403"/>
            <a:ext cx="1154814" cy="5834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6" idx="1"/>
          </p:cNvCxnSpPr>
          <p:nvPr/>
        </p:nvCxnSpPr>
        <p:spPr>
          <a:xfrm rot="10800000" flipV="1">
            <a:off x="9459953" y="2940883"/>
            <a:ext cx="1154814" cy="5119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 bwMode="auto">
          <a:xfrm>
            <a:off x="3143204" y="2357403"/>
            <a:ext cx="6316748" cy="1131903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778074" y="4743807"/>
            <a:ext cx="6719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75000"/>
              </a:spcBef>
            </a:pPr>
            <a:r>
              <a:rPr lang="en-US" sz="3200" dirty="0" smtClean="0"/>
              <a:t>An absolutely </a:t>
            </a:r>
            <a:r>
              <a:rPr lang="en-US" sz="3200" b="1" dirty="0" smtClean="0">
                <a:solidFill>
                  <a:srgbClr val="9600E1"/>
                </a:solidFill>
              </a:rPr>
              <a:t>great </a:t>
            </a:r>
            <a:r>
              <a:rPr lang="en-US" sz="3200" dirty="0" smtClean="0"/>
              <a:t>purchase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4311620" y="4719021"/>
            <a:ext cx="5184847" cy="69374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10693910" y="5069637"/>
            <a:ext cx="394614" cy="1680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78" name="Straight Connector 77"/>
          <p:cNvCxnSpPr>
            <a:stCxn id="76" idx="1"/>
          </p:cNvCxnSpPr>
          <p:nvPr/>
        </p:nvCxnSpPr>
        <p:spPr>
          <a:xfrm rot="10800000">
            <a:off x="9459954" y="4719021"/>
            <a:ext cx="1233957" cy="43464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6" idx="1"/>
          </p:cNvCxnSpPr>
          <p:nvPr/>
        </p:nvCxnSpPr>
        <p:spPr>
          <a:xfrm rot="10800000" flipV="1">
            <a:off x="9496466" y="5153662"/>
            <a:ext cx="1197444" cy="2591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 bwMode="auto">
          <a:xfrm>
            <a:off x="5734084" y="8089944"/>
            <a:ext cx="3797353" cy="69374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989675" y="8126457"/>
            <a:ext cx="3543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75000"/>
              </a:spcBef>
            </a:pPr>
            <a:r>
              <a:rPr lang="en-US" sz="3200" dirty="0" smtClean="0"/>
              <a:t>A </a:t>
            </a:r>
            <a:r>
              <a:rPr lang="en-US" sz="3200" b="1" dirty="0" smtClean="0">
                <a:solidFill>
                  <a:srgbClr val="C80000"/>
                </a:solidFill>
              </a:rPr>
              <a:t>sturdy</a:t>
            </a:r>
            <a:r>
              <a:rPr lang="en-US" sz="3200" b="1" dirty="0" smtClean="0">
                <a:solidFill>
                  <a:srgbClr val="9600E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deep fryer</a:t>
            </a:r>
          </a:p>
        </p:txBody>
      </p:sp>
      <p:cxnSp>
        <p:nvCxnSpPr>
          <p:cNvPr id="95" name="Straight Connector 94"/>
          <p:cNvCxnSpPr/>
          <p:nvPr/>
        </p:nvCxnSpPr>
        <p:spPr>
          <a:xfrm rot="10800000">
            <a:off x="9532980" y="8089944"/>
            <a:ext cx="1197445" cy="4491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10800000" flipV="1">
            <a:off x="9532978" y="8539099"/>
            <a:ext cx="1197444" cy="2591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 bwMode="auto">
          <a:xfrm>
            <a:off x="10737908" y="8433075"/>
            <a:ext cx="394614" cy="1680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101" name="Picture 100" descr="thumbs-up-down.png"/>
          <p:cNvPicPr>
            <a:picLocks noChangeAspect="1"/>
          </p:cNvPicPr>
          <p:nvPr/>
        </p:nvPicPr>
        <p:blipFill>
          <a:blip r:embed="rId4" cstate="print"/>
          <a:srcRect r="50000" b="27636"/>
          <a:stretch>
            <a:fillRect/>
          </a:stretch>
        </p:blipFill>
        <p:spPr>
          <a:xfrm>
            <a:off x="11869811" y="4317378"/>
            <a:ext cx="782088" cy="1131903"/>
          </a:xfrm>
          <a:prstGeom prst="rect">
            <a:avLst/>
          </a:prstGeom>
        </p:spPr>
      </p:pic>
      <p:pic>
        <p:nvPicPr>
          <p:cNvPr id="102" name="Picture 101" descr="thumbs-up-down.png"/>
          <p:cNvPicPr>
            <a:picLocks noChangeAspect="1"/>
          </p:cNvPicPr>
          <p:nvPr/>
        </p:nvPicPr>
        <p:blipFill>
          <a:blip r:embed="rId4" cstate="print"/>
          <a:srcRect l="50000" t="21791" b="2077"/>
          <a:stretch>
            <a:fillRect/>
          </a:stretch>
        </p:blipFill>
        <p:spPr>
          <a:xfrm>
            <a:off x="11942837" y="2211351"/>
            <a:ext cx="730261" cy="1111930"/>
          </a:xfrm>
          <a:prstGeom prst="rect">
            <a:avLst/>
          </a:prstGeom>
        </p:spPr>
      </p:pic>
      <p:sp>
        <p:nvSpPr>
          <p:cNvPr id="104" name="Text Box 5"/>
          <p:cNvSpPr txBox="1">
            <a:spLocks noChangeArrowheads="1"/>
          </p:cNvSpPr>
          <p:nvPr/>
        </p:nvSpPr>
        <p:spPr bwMode="auto">
          <a:xfrm>
            <a:off x="3471821" y="2357403"/>
            <a:ext cx="6718392" cy="108542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3100" dirty="0" smtClean="0"/>
              <a:t>Do </a:t>
            </a:r>
            <a:r>
              <a:rPr lang="en-US" sz="3100" b="1" dirty="0">
                <a:solidFill>
                  <a:srgbClr val="9600E1"/>
                </a:solidFill>
              </a:rPr>
              <a:t>not buy</a:t>
            </a:r>
            <a:r>
              <a:rPr lang="en-US" sz="3100" dirty="0">
                <a:solidFill>
                  <a:srgbClr val="9600E1"/>
                </a:solidFill>
              </a:rPr>
              <a:t> </a:t>
            </a:r>
            <a:r>
              <a:rPr lang="en-US" sz="3100" dirty="0"/>
              <a:t>the Shark portable </a:t>
            </a:r>
            <a:r>
              <a:rPr lang="en-US" sz="3100" dirty="0" smtClean="0"/>
              <a:t>steamer.  The trigger </a:t>
            </a:r>
            <a:r>
              <a:rPr lang="en-US" sz="3100" dirty="0"/>
              <a:t>mechanism is </a:t>
            </a:r>
            <a:r>
              <a:rPr lang="en-US" sz="3100" b="1" dirty="0">
                <a:solidFill>
                  <a:srgbClr val="C80000"/>
                </a:solidFill>
              </a:rPr>
              <a:t>defective</a:t>
            </a:r>
            <a:r>
              <a:rPr lang="en-US" sz="3100" dirty="0"/>
              <a:t>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53700" y="6008703"/>
            <a:ext cx="160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</p:txBody>
      </p:sp>
      <p:grpSp>
        <p:nvGrpSpPr>
          <p:cNvPr id="2" name="Group 24"/>
          <p:cNvGrpSpPr>
            <a:grpSpLocks noChangeAspect="1"/>
          </p:cNvGrpSpPr>
          <p:nvPr/>
        </p:nvGrpSpPr>
        <p:grpSpPr>
          <a:xfrm>
            <a:off x="11833298" y="7505736"/>
            <a:ext cx="942541" cy="1200329"/>
            <a:chOff x="12349153" y="2834361"/>
            <a:chExt cx="655647" cy="834968"/>
          </a:xfrm>
        </p:grpSpPr>
        <p:sp>
          <p:nvSpPr>
            <p:cNvPr id="26" name="Oval 25"/>
            <p:cNvSpPr/>
            <p:nvPr/>
          </p:nvSpPr>
          <p:spPr bwMode="auto">
            <a:xfrm>
              <a:off x="12403217" y="2941610"/>
              <a:ext cx="550781" cy="657235"/>
            </a:xfrm>
            <a:prstGeom prst="ellipse">
              <a:avLst/>
            </a:prstGeom>
            <a:solidFill>
              <a:srgbClr val="805A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349153" y="2834361"/>
              <a:ext cx="655647" cy="83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/>
                <a:t>?</a:t>
              </a:r>
              <a:endParaRPr lang="en-US" sz="7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document_r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6265" y="2053572"/>
            <a:ext cx="1143000" cy="1508760"/>
          </a:xfrm>
          <a:prstGeom prst="rect">
            <a:avLst/>
          </a:prstGeom>
        </p:spPr>
      </p:pic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Predicting pivot word presence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pic>
        <p:nvPicPr>
          <p:cNvPr id="44" name="Picture 43" descr="document_r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09291" y="4098300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5" name="Picture 44" descr="document_re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45804" y="7311444"/>
            <a:ext cx="1143000" cy="150876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46" name="Rectangle 45"/>
          <p:cNvSpPr/>
          <p:nvPr/>
        </p:nvSpPr>
        <p:spPr bwMode="auto">
          <a:xfrm>
            <a:off x="10614767" y="2856857"/>
            <a:ext cx="394614" cy="1680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58" name="Straight Connector 57"/>
          <p:cNvCxnSpPr>
            <a:stCxn id="46" idx="1"/>
          </p:cNvCxnSpPr>
          <p:nvPr/>
        </p:nvCxnSpPr>
        <p:spPr>
          <a:xfrm rot="10800000">
            <a:off x="9459953" y="2357403"/>
            <a:ext cx="1154814" cy="5834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6" idx="1"/>
          </p:cNvCxnSpPr>
          <p:nvPr/>
        </p:nvCxnSpPr>
        <p:spPr>
          <a:xfrm rot="10800000" flipV="1">
            <a:off x="9459953" y="2940883"/>
            <a:ext cx="1154814" cy="5119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 bwMode="auto">
          <a:xfrm>
            <a:off x="3143204" y="2357403"/>
            <a:ext cx="6316748" cy="1131903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179717" y="4402131"/>
            <a:ext cx="62437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3200" dirty="0" smtClean="0"/>
              <a:t>An absolutely </a:t>
            </a:r>
            <a:r>
              <a:rPr lang="en-US" sz="3200" b="1" dirty="0" smtClean="0">
                <a:solidFill>
                  <a:srgbClr val="9600E1"/>
                </a:solidFill>
              </a:rPr>
              <a:t>great </a:t>
            </a:r>
            <a:r>
              <a:rPr lang="en-US" sz="3200" dirty="0" smtClean="0"/>
              <a:t>purchase. . . . This blender is incredibly </a:t>
            </a:r>
            <a:r>
              <a:rPr lang="en-US" sz="3200" b="1" dirty="0" smtClean="0">
                <a:solidFill>
                  <a:srgbClr val="C80000"/>
                </a:solidFill>
              </a:rPr>
              <a:t>sturdy</a:t>
            </a:r>
            <a:r>
              <a:rPr lang="en-US" sz="32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3106691" y="4365618"/>
            <a:ext cx="6316750" cy="1083663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10693910" y="5069637"/>
            <a:ext cx="394614" cy="1680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78" name="Straight Connector 77"/>
          <p:cNvCxnSpPr>
            <a:stCxn id="76" idx="1"/>
          </p:cNvCxnSpPr>
          <p:nvPr/>
        </p:nvCxnSpPr>
        <p:spPr>
          <a:xfrm rot="10800000">
            <a:off x="9423440" y="4365619"/>
            <a:ext cx="1270470" cy="7880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6" idx="1"/>
          </p:cNvCxnSpPr>
          <p:nvPr/>
        </p:nvCxnSpPr>
        <p:spPr>
          <a:xfrm rot="10800000" flipV="1">
            <a:off x="9423440" y="5153663"/>
            <a:ext cx="1270470" cy="2708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 bwMode="auto">
          <a:xfrm>
            <a:off x="5734084" y="8089944"/>
            <a:ext cx="3797353" cy="69374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989675" y="8126457"/>
            <a:ext cx="3543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75000"/>
              </a:spcBef>
            </a:pPr>
            <a:r>
              <a:rPr lang="en-US" sz="3200" dirty="0" smtClean="0"/>
              <a:t>A </a:t>
            </a:r>
            <a:r>
              <a:rPr lang="en-US" sz="3200" b="1" dirty="0" smtClean="0">
                <a:solidFill>
                  <a:srgbClr val="C80000"/>
                </a:solidFill>
              </a:rPr>
              <a:t>sturdy </a:t>
            </a:r>
            <a:r>
              <a:rPr lang="en-US" sz="3200" dirty="0" smtClean="0">
                <a:solidFill>
                  <a:schemeClr val="tx1"/>
                </a:solidFill>
              </a:rPr>
              <a:t>deep fryer</a:t>
            </a:r>
          </a:p>
        </p:txBody>
      </p:sp>
      <p:cxnSp>
        <p:nvCxnSpPr>
          <p:cNvPr id="95" name="Straight Connector 94"/>
          <p:cNvCxnSpPr/>
          <p:nvPr/>
        </p:nvCxnSpPr>
        <p:spPr>
          <a:xfrm rot="10800000">
            <a:off x="9532980" y="8089944"/>
            <a:ext cx="1197445" cy="4491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10800000" flipV="1">
            <a:off x="9532978" y="8539099"/>
            <a:ext cx="1197444" cy="2591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 bwMode="auto">
          <a:xfrm>
            <a:off x="10737908" y="8433075"/>
            <a:ext cx="394614" cy="1680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101" name="Picture 100" descr="thumbs-up-down.png"/>
          <p:cNvPicPr>
            <a:picLocks noChangeAspect="1"/>
          </p:cNvPicPr>
          <p:nvPr/>
        </p:nvPicPr>
        <p:blipFill>
          <a:blip r:embed="rId5" cstate="print"/>
          <a:srcRect r="50000" b="27636"/>
          <a:stretch>
            <a:fillRect/>
          </a:stretch>
        </p:blipFill>
        <p:spPr>
          <a:xfrm>
            <a:off x="11869811" y="4317378"/>
            <a:ext cx="782088" cy="1131903"/>
          </a:xfrm>
          <a:prstGeom prst="rect">
            <a:avLst/>
          </a:prstGeom>
        </p:spPr>
      </p:pic>
      <p:pic>
        <p:nvPicPr>
          <p:cNvPr id="102" name="Picture 101" descr="thumbs-up-down.png"/>
          <p:cNvPicPr>
            <a:picLocks noChangeAspect="1"/>
          </p:cNvPicPr>
          <p:nvPr/>
        </p:nvPicPr>
        <p:blipFill>
          <a:blip r:embed="rId5" cstate="print"/>
          <a:srcRect l="50000" t="21791" b="2077"/>
          <a:stretch>
            <a:fillRect/>
          </a:stretch>
        </p:blipFill>
        <p:spPr>
          <a:xfrm>
            <a:off x="11942837" y="2211351"/>
            <a:ext cx="730261" cy="1111930"/>
          </a:xfrm>
          <a:prstGeom prst="rect">
            <a:avLst/>
          </a:prstGeom>
        </p:spPr>
      </p:pic>
      <p:sp>
        <p:nvSpPr>
          <p:cNvPr id="104" name="Text Box 5"/>
          <p:cNvSpPr txBox="1">
            <a:spLocks noChangeArrowheads="1"/>
          </p:cNvSpPr>
          <p:nvPr/>
        </p:nvSpPr>
        <p:spPr bwMode="auto">
          <a:xfrm>
            <a:off x="3471821" y="2357403"/>
            <a:ext cx="6718392" cy="108542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3100" dirty="0" smtClean="0"/>
              <a:t>Do </a:t>
            </a:r>
            <a:r>
              <a:rPr lang="en-US" sz="3100" b="1" dirty="0">
                <a:solidFill>
                  <a:srgbClr val="9600E1"/>
                </a:solidFill>
              </a:rPr>
              <a:t>not buy</a:t>
            </a:r>
            <a:r>
              <a:rPr lang="en-US" sz="3100" dirty="0">
                <a:solidFill>
                  <a:srgbClr val="9600E1"/>
                </a:solidFill>
              </a:rPr>
              <a:t> </a:t>
            </a:r>
            <a:r>
              <a:rPr lang="en-US" sz="3100" dirty="0"/>
              <a:t>the Shark portable </a:t>
            </a:r>
            <a:r>
              <a:rPr lang="en-US" sz="3100" dirty="0" smtClean="0"/>
              <a:t>steamer.  The trigger </a:t>
            </a:r>
            <a:r>
              <a:rPr lang="en-US" sz="3100" dirty="0"/>
              <a:t>mechanism is </a:t>
            </a:r>
            <a:r>
              <a:rPr lang="en-US" sz="3100" b="1" dirty="0">
                <a:solidFill>
                  <a:srgbClr val="C80000"/>
                </a:solidFill>
              </a:rPr>
              <a:t>defective</a:t>
            </a:r>
            <a:r>
              <a:rPr lang="en-US" sz="3100" dirty="0"/>
              <a:t>. </a:t>
            </a:r>
          </a:p>
        </p:txBody>
      </p:sp>
      <p:pic>
        <p:nvPicPr>
          <p:cNvPr id="39" name="Picture 3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23433" y="6765621"/>
            <a:ext cx="8495576" cy="649259"/>
          </a:xfrm>
          <a:prstGeom prst="rect">
            <a:avLst/>
          </a:prstGeom>
          <a:noFill/>
          <a:ln/>
          <a:effectLst/>
        </p:spPr>
      </p:pic>
      <p:sp>
        <p:nvSpPr>
          <p:cNvPr id="28" name="Rectangle 27"/>
          <p:cNvSpPr/>
          <p:nvPr/>
        </p:nvSpPr>
        <p:spPr bwMode="auto">
          <a:xfrm>
            <a:off x="1335608" y="6811989"/>
            <a:ext cx="11528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>
                <a:solidFill>
                  <a:srgbClr val="9600E1"/>
                </a:solidFill>
              </a:rPr>
              <a:t>great</a:t>
            </a:r>
            <a:r>
              <a:rPr lang="en-US" sz="3600" dirty="0" smtClean="0">
                <a:solidFill>
                  <a:srgbClr val="9600E1"/>
                </a:solidFill>
              </a:rPr>
              <a:t> </a:t>
            </a:r>
            <a:endParaRPr lang="en-US" sz="360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7507546" y="6704037"/>
            <a:ext cx="1047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>
                <a:solidFill>
                  <a:srgbClr val="9600E1"/>
                </a:solidFill>
              </a:rPr>
              <a:t>great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10226726" y="6081729"/>
            <a:ext cx="160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b="1" dirty="0" smtClean="0"/>
              <a:t>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2164" y="6044649"/>
            <a:ext cx="8945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3200" b="1" u="sng" dirty="0" smtClean="0"/>
              <a:t>Predict presence of pivot words</a:t>
            </a:r>
            <a:endParaRPr lang="en-US" sz="3200" b="1" u="sng" dirty="0" smtClean="0">
              <a:solidFill>
                <a:schemeClr val="tx2"/>
              </a:soli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6721478" y="8016918"/>
            <a:ext cx="1168415" cy="803286"/>
          </a:xfrm>
          <a:prstGeom prst="ellipse">
            <a:avLst/>
          </a:prstGeom>
          <a:noFill/>
          <a:ln w="127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3672440" y="6702450"/>
            <a:ext cx="547694" cy="657234"/>
          </a:xfrm>
          <a:prstGeom prst="ellipse">
            <a:avLst/>
          </a:prstGeom>
          <a:noFill/>
          <a:ln w="127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40" name="Straight Connector 39"/>
          <p:cNvCxnSpPr>
            <a:stCxn id="37" idx="1"/>
            <a:endCxn id="38" idx="5"/>
          </p:cNvCxnSpPr>
          <p:nvPr/>
        </p:nvCxnSpPr>
        <p:spPr>
          <a:xfrm rot="16200000" flipV="1">
            <a:off x="5080697" y="6322663"/>
            <a:ext cx="871122" cy="2752663"/>
          </a:xfrm>
          <a:prstGeom prst="line">
            <a:avLst/>
          </a:prstGeom>
          <a:ln w="9525">
            <a:solidFill>
              <a:srgbClr val="C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 bwMode="auto">
          <a:xfrm>
            <a:off x="2650076" y="6702450"/>
            <a:ext cx="11528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>
                <a:solidFill>
                  <a:srgbClr val="9600E1"/>
                </a:solidFill>
              </a:rPr>
              <a:t>great</a:t>
            </a:r>
            <a:r>
              <a:rPr lang="en-US" sz="3600" dirty="0" smtClean="0">
                <a:solidFill>
                  <a:srgbClr val="9600E1"/>
                </a:solidFill>
              </a:rPr>
              <a:t> </a:t>
            </a:r>
            <a:endParaRPr lang="en-US" sz="3600" dirty="0"/>
          </a:p>
        </p:txBody>
      </p:sp>
      <p:grpSp>
        <p:nvGrpSpPr>
          <p:cNvPr id="2" name="Group 38"/>
          <p:cNvGrpSpPr>
            <a:grpSpLocks noChangeAspect="1"/>
          </p:cNvGrpSpPr>
          <p:nvPr/>
        </p:nvGrpSpPr>
        <p:grpSpPr>
          <a:xfrm>
            <a:off x="11833298" y="7505736"/>
            <a:ext cx="942541" cy="1200329"/>
            <a:chOff x="12349153" y="2834361"/>
            <a:chExt cx="655647" cy="834968"/>
          </a:xfrm>
        </p:grpSpPr>
        <p:sp>
          <p:nvSpPr>
            <p:cNvPr id="41" name="Oval 40"/>
            <p:cNvSpPr/>
            <p:nvPr/>
          </p:nvSpPr>
          <p:spPr bwMode="auto">
            <a:xfrm>
              <a:off x="12403217" y="2941610"/>
              <a:ext cx="550781" cy="657235"/>
            </a:xfrm>
            <a:prstGeom prst="ellipse">
              <a:avLst/>
            </a:prstGeom>
            <a:solidFill>
              <a:srgbClr val="805A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349153" y="2834361"/>
              <a:ext cx="655647" cy="83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/>
                <a:t>?</a:t>
              </a:r>
              <a:endParaRPr lang="en-US" sz="7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6" grpId="0"/>
      <p:bldP spid="37" grpId="0" animBg="1"/>
      <p:bldP spid="38" grpId="0" animBg="1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Finding a shared sentiment subspace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grpSp>
        <p:nvGrpSpPr>
          <p:cNvPr id="2" name="Group 75"/>
          <p:cNvGrpSpPr/>
          <p:nvPr/>
        </p:nvGrpSpPr>
        <p:grpSpPr>
          <a:xfrm>
            <a:off x="368124" y="2078251"/>
            <a:ext cx="7412231" cy="1451856"/>
            <a:chOff x="368124" y="2078251"/>
            <a:chExt cx="7412231" cy="1451856"/>
          </a:xfrm>
        </p:grpSpPr>
        <p:pic>
          <p:nvPicPr>
            <p:cNvPr id="73" name="Picture 72" descr="TP_t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/>
            <a:stretch>
              <a:fillRect/>
            </a:stretch>
          </p:blipFill>
          <p:spPr bwMode="auto">
            <a:xfrm>
              <a:off x="368124" y="2078251"/>
              <a:ext cx="7412231" cy="1451856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4" name="Line 13"/>
            <p:cNvSpPr>
              <a:spLocks noChangeShapeType="1"/>
            </p:cNvSpPr>
            <p:nvPr/>
          </p:nvSpPr>
          <p:spPr bwMode="auto">
            <a:xfrm>
              <a:off x="7136187" y="310918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5" name="Line 41"/>
            <p:cNvSpPr>
              <a:spLocks noChangeShapeType="1"/>
            </p:cNvSpPr>
            <p:nvPr/>
          </p:nvSpPr>
          <p:spPr bwMode="auto">
            <a:xfrm>
              <a:off x="7136187" y="2247864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6" name="Line 48"/>
            <p:cNvSpPr>
              <a:spLocks noChangeShapeType="1"/>
            </p:cNvSpPr>
            <p:nvPr/>
          </p:nvSpPr>
          <p:spPr bwMode="auto">
            <a:xfrm>
              <a:off x="4640237" y="3117337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7" name="Line 49"/>
            <p:cNvSpPr>
              <a:spLocks noChangeShapeType="1"/>
            </p:cNvSpPr>
            <p:nvPr/>
          </p:nvSpPr>
          <p:spPr bwMode="auto">
            <a:xfrm>
              <a:off x="4643208" y="2174838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70" name="Line 51"/>
            <p:cNvSpPr>
              <a:spLocks noChangeShapeType="1"/>
            </p:cNvSpPr>
            <p:nvPr/>
          </p:nvSpPr>
          <p:spPr bwMode="auto">
            <a:xfrm flipH="1">
              <a:off x="1974788" y="2211351"/>
              <a:ext cx="0" cy="28202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3745624" y="2458538"/>
              <a:ext cx="19351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i="1" dirty="0" smtClean="0">
                  <a:solidFill>
                    <a:srgbClr val="9600E1"/>
                  </a:solidFill>
                </a:rPr>
                <a:t>highly  recommend</a:t>
              </a:r>
              <a:endParaRPr lang="en-US" sz="2800" dirty="0"/>
            </a:p>
          </p:txBody>
        </p:sp>
        <p:sp>
          <p:nvSpPr>
            <p:cNvPr id="68" name="Line 50"/>
            <p:cNvSpPr>
              <a:spLocks noChangeShapeType="1"/>
            </p:cNvSpPr>
            <p:nvPr/>
          </p:nvSpPr>
          <p:spPr bwMode="auto">
            <a:xfrm>
              <a:off x="1974218" y="312417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</p:grp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112624" y="5374271"/>
            <a:ext cx="6900957" cy="37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100000"/>
              </a:spcBef>
              <a:buFontTx/>
              <a:buChar char="•"/>
            </a:pPr>
            <a:r>
              <a:rPr lang="en-US" sz="3200" dirty="0" smtClean="0"/>
              <a:t>                           generates N new features 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/>
              <a:t>                                                   : “Did</a:t>
            </a:r>
            <a:r>
              <a:rPr lang="en-US" sz="3200" i="1" dirty="0" smtClean="0"/>
              <a:t> </a:t>
            </a:r>
            <a:r>
              <a:rPr lang="en-US" sz="3200" i="1" dirty="0" smtClean="0">
                <a:solidFill>
                  <a:srgbClr val="9600E1"/>
                </a:solidFill>
              </a:rPr>
              <a:t>highly recommend</a:t>
            </a:r>
            <a:r>
              <a:rPr lang="en-US" sz="3200" i="1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/>
              <a:t>appear?”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/>
              <a:t> Sometimes predictors capture                  non-sentiment information</a:t>
            </a:r>
          </a:p>
        </p:txBody>
      </p:sp>
      <p:grpSp>
        <p:nvGrpSpPr>
          <p:cNvPr id="3" name="Group 59"/>
          <p:cNvGrpSpPr/>
          <p:nvPr/>
        </p:nvGrpSpPr>
        <p:grpSpPr>
          <a:xfrm>
            <a:off x="514268" y="5409688"/>
            <a:ext cx="2062293" cy="525989"/>
            <a:chOff x="514268" y="5008045"/>
            <a:chExt cx="2062293" cy="525989"/>
          </a:xfrm>
        </p:grpSpPr>
        <p:pic>
          <p:nvPicPr>
            <p:cNvPr id="147" name="Picture 146" descr="TP_tmp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 bwMode="auto">
            <a:xfrm>
              <a:off x="514268" y="5052043"/>
              <a:ext cx="2062293" cy="48199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80" name="Rectangle 79"/>
            <p:cNvSpPr/>
            <p:nvPr/>
          </p:nvSpPr>
          <p:spPr bwMode="auto">
            <a:xfrm>
              <a:off x="1107542" y="5008045"/>
              <a:ext cx="117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 smtClean="0">
                  <a:solidFill>
                    <a:srgbClr val="9600E1"/>
                  </a:solidFill>
                </a:rPr>
                <a:t>pivots</a:t>
              </a:r>
              <a:r>
                <a:rPr lang="en-US" sz="2800" dirty="0" smtClean="0">
                  <a:solidFill>
                    <a:srgbClr val="9600E1"/>
                  </a:solidFill>
                </a:rPr>
                <a:t> </a:t>
              </a:r>
              <a:endParaRPr lang="en-US" sz="2800" dirty="0"/>
            </a:p>
          </p:txBody>
        </p:sp>
      </p:grpSp>
      <p:pic>
        <p:nvPicPr>
          <p:cNvPr id="79" name="Picture 7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51184" y="6285316"/>
            <a:ext cx="4257325" cy="526570"/>
          </a:xfrm>
          <a:prstGeom prst="rect">
            <a:avLst/>
          </a:prstGeom>
          <a:noFill/>
          <a:ln/>
          <a:effectLst/>
        </p:spPr>
      </p:pic>
      <p:sp>
        <p:nvSpPr>
          <p:cNvPr id="89" name="Rectangle 88"/>
          <p:cNvSpPr/>
          <p:nvPr/>
        </p:nvSpPr>
        <p:spPr bwMode="auto">
          <a:xfrm>
            <a:off x="2632022" y="6152556"/>
            <a:ext cx="17891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highly</a:t>
            </a:r>
          </a:p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  <p:sp>
        <p:nvSpPr>
          <p:cNvPr id="123" name="Rectangle 122"/>
          <p:cNvSpPr/>
          <p:nvPr/>
        </p:nvSpPr>
        <p:spPr bwMode="auto">
          <a:xfrm>
            <a:off x="1149979" y="6318243"/>
            <a:ext cx="131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i="1" dirty="0" smtClean="0">
                <a:solidFill>
                  <a:srgbClr val="9600E1"/>
                </a:solidFill>
              </a:rPr>
              <a:t>highly 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  <p:grpSp>
        <p:nvGrpSpPr>
          <p:cNvPr id="4" name="Group 62"/>
          <p:cNvGrpSpPr/>
          <p:nvPr/>
        </p:nvGrpSpPr>
        <p:grpSpPr>
          <a:xfrm>
            <a:off x="7488253" y="4986339"/>
            <a:ext cx="5221357" cy="4403105"/>
            <a:chOff x="7488253" y="4986339"/>
            <a:chExt cx="5221357" cy="4403105"/>
          </a:xfrm>
        </p:grpSpPr>
        <p:cxnSp>
          <p:nvCxnSpPr>
            <p:cNvPr id="139" name="Straight Connector 138"/>
            <p:cNvCxnSpPr/>
            <p:nvPr/>
          </p:nvCxnSpPr>
          <p:spPr>
            <a:xfrm rot="16200000" flipH="1">
              <a:off x="7616046" y="7545535"/>
              <a:ext cx="3651302" cy="36516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10800000">
              <a:off x="7488253" y="7505736"/>
              <a:ext cx="4016428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142"/>
            <p:cNvSpPr/>
            <p:nvPr/>
          </p:nvSpPr>
          <p:spPr bwMode="auto">
            <a:xfrm>
              <a:off x="8072459" y="4986339"/>
              <a:ext cx="28480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 smtClean="0">
                  <a:solidFill>
                    <a:srgbClr val="9600E1"/>
                  </a:solidFill>
                </a:rPr>
                <a:t>highly recommend</a:t>
              </a:r>
              <a:endParaRPr lang="en-US" sz="2800" dirty="0"/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1577707" y="7213632"/>
              <a:ext cx="11319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 smtClean="0">
                  <a:solidFill>
                    <a:srgbClr val="9600E1"/>
                  </a:solidFill>
                </a:rPr>
                <a:t>great</a:t>
              </a:r>
              <a:endParaRPr lang="en-US" sz="2800" dirty="0"/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9843182" y="6118242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72" name="Oval 171"/>
            <p:cNvSpPr/>
            <p:nvPr/>
          </p:nvSpPr>
          <p:spPr bwMode="auto">
            <a:xfrm>
              <a:off x="9386927" y="6282393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73" name="Oval 172"/>
            <p:cNvSpPr/>
            <p:nvPr/>
          </p:nvSpPr>
          <p:spPr bwMode="auto">
            <a:xfrm>
              <a:off x="9386927" y="6501471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74" name="Oval 173"/>
            <p:cNvSpPr/>
            <p:nvPr/>
          </p:nvSpPr>
          <p:spPr bwMode="auto">
            <a:xfrm>
              <a:off x="9386927" y="6684036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75" name="Oval 174"/>
            <p:cNvSpPr/>
            <p:nvPr/>
          </p:nvSpPr>
          <p:spPr bwMode="auto">
            <a:xfrm>
              <a:off x="9386927" y="6081729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76" name="Oval 175"/>
            <p:cNvSpPr/>
            <p:nvPr/>
          </p:nvSpPr>
          <p:spPr bwMode="auto">
            <a:xfrm>
              <a:off x="9989234" y="7465323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77" name="Oval 176"/>
            <p:cNvSpPr/>
            <p:nvPr/>
          </p:nvSpPr>
          <p:spPr bwMode="auto">
            <a:xfrm>
              <a:off x="10463903" y="7450809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78" name="Oval 177"/>
            <p:cNvSpPr/>
            <p:nvPr/>
          </p:nvSpPr>
          <p:spPr bwMode="auto">
            <a:xfrm>
              <a:off x="10737908" y="7469223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79" name="Oval 178"/>
            <p:cNvSpPr/>
            <p:nvPr/>
          </p:nvSpPr>
          <p:spPr bwMode="auto">
            <a:xfrm>
              <a:off x="10263239" y="7469223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0" name="Oval 179"/>
            <p:cNvSpPr/>
            <p:nvPr/>
          </p:nvSpPr>
          <p:spPr bwMode="auto">
            <a:xfrm>
              <a:off x="9679031" y="7450809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1" name="Oval 180"/>
            <p:cNvSpPr/>
            <p:nvPr/>
          </p:nvSpPr>
          <p:spPr bwMode="auto">
            <a:xfrm>
              <a:off x="11011598" y="7469223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2" name="Oval 181"/>
            <p:cNvSpPr/>
            <p:nvPr/>
          </p:nvSpPr>
          <p:spPr bwMode="auto">
            <a:xfrm>
              <a:off x="11163998" y="6410346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3" name="Oval 182"/>
            <p:cNvSpPr/>
            <p:nvPr/>
          </p:nvSpPr>
          <p:spPr bwMode="auto">
            <a:xfrm>
              <a:off x="10664882" y="6562746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4" name="Oval 183"/>
            <p:cNvSpPr/>
            <p:nvPr/>
          </p:nvSpPr>
          <p:spPr bwMode="auto">
            <a:xfrm>
              <a:off x="10007648" y="6715146"/>
              <a:ext cx="91440" cy="9144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10500416" y="6227781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10372778" y="6793575"/>
              <a:ext cx="91440" cy="91440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7" name="Oval 186"/>
            <p:cNvSpPr/>
            <p:nvPr/>
          </p:nvSpPr>
          <p:spPr bwMode="auto">
            <a:xfrm>
              <a:off x="8839232" y="8108043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8" name="Oval 187"/>
            <p:cNvSpPr/>
            <p:nvPr/>
          </p:nvSpPr>
          <p:spPr bwMode="auto">
            <a:xfrm>
              <a:off x="8108972" y="8260443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89" name="Oval 188"/>
            <p:cNvSpPr/>
            <p:nvPr/>
          </p:nvSpPr>
          <p:spPr bwMode="auto">
            <a:xfrm>
              <a:off x="8261372" y="8692251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90" name="Oval 189"/>
            <p:cNvSpPr/>
            <p:nvPr/>
          </p:nvSpPr>
          <p:spPr bwMode="auto">
            <a:xfrm>
              <a:off x="8528714" y="8418561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8401076" y="7980405"/>
              <a:ext cx="91440" cy="91440"/>
            </a:xfrm>
            <a:prstGeom prst="ellipse">
              <a:avLst/>
            </a:prstGeom>
            <a:solidFill>
              <a:srgbClr val="9600E1"/>
            </a:solidFill>
            <a:ln w="25400" cap="flat" cmpd="sng" algn="ctr">
              <a:solidFill>
                <a:srgbClr val="9600E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92" name="Oval 191"/>
            <p:cNvSpPr/>
            <p:nvPr/>
          </p:nvSpPr>
          <p:spPr bwMode="auto">
            <a:xfrm>
              <a:off x="8729693" y="8016918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9222461" y="7943892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7999433" y="7651788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9185948" y="8765277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96" name="Oval 195"/>
            <p:cNvSpPr/>
            <p:nvPr/>
          </p:nvSpPr>
          <p:spPr bwMode="auto">
            <a:xfrm>
              <a:off x="10208312" y="8309022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197" name="Oval 196"/>
            <p:cNvSpPr/>
            <p:nvPr/>
          </p:nvSpPr>
          <p:spPr bwMode="auto">
            <a:xfrm>
              <a:off x="8528714" y="6264294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Finding a shared sentiment subspace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rot="16200000" flipH="1">
            <a:off x="7616046" y="7545535"/>
            <a:ext cx="3651302" cy="36516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10800000">
            <a:off x="7488253" y="7505736"/>
            <a:ext cx="4016428" cy="0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 bwMode="auto">
          <a:xfrm>
            <a:off x="8072459" y="4986339"/>
            <a:ext cx="2848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9600E1"/>
                </a:solidFill>
              </a:rPr>
              <a:t>highly recommend</a:t>
            </a:r>
            <a:endParaRPr lang="en-US" sz="2800" dirty="0"/>
          </a:p>
        </p:txBody>
      </p:sp>
      <p:sp>
        <p:nvSpPr>
          <p:cNvPr id="145" name="Rectangle 144"/>
          <p:cNvSpPr/>
          <p:nvPr/>
        </p:nvSpPr>
        <p:spPr bwMode="auto">
          <a:xfrm>
            <a:off x="11577707" y="7213632"/>
            <a:ext cx="1131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9600E1"/>
                </a:solidFill>
              </a:rPr>
              <a:t>great</a:t>
            </a:r>
            <a:endParaRPr lang="en-US" sz="2800" dirty="0"/>
          </a:p>
        </p:txBody>
      </p:sp>
      <p:sp>
        <p:nvSpPr>
          <p:cNvPr id="171" name="Oval 170"/>
          <p:cNvSpPr/>
          <p:nvPr/>
        </p:nvSpPr>
        <p:spPr bwMode="auto">
          <a:xfrm>
            <a:off x="9843182" y="611824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9386927" y="628239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9386927" y="650147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9386927" y="668403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5" name="Oval 174"/>
          <p:cNvSpPr/>
          <p:nvPr/>
        </p:nvSpPr>
        <p:spPr bwMode="auto">
          <a:xfrm>
            <a:off x="9386927" y="608172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6" name="Oval 175"/>
          <p:cNvSpPr/>
          <p:nvPr/>
        </p:nvSpPr>
        <p:spPr bwMode="auto">
          <a:xfrm>
            <a:off x="9989234" y="74653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7" name="Oval 176"/>
          <p:cNvSpPr/>
          <p:nvPr/>
        </p:nvSpPr>
        <p:spPr bwMode="auto">
          <a:xfrm>
            <a:off x="10463903" y="745080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8" name="Oval 177"/>
          <p:cNvSpPr/>
          <p:nvPr/>
        </p:nvSpPr>
        <p:spPr bwMode="auto">
          <a:xfrm>
            <a:off x="10737908" y="74692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9" name="Oval 178"/>
          <p:cNvSpPr/>
          <p:nvPr/>
        </p:nvSpPr>
        <p:spPr bwMode="auto">
          <a:xfrm>
            <a:off x="10263239" y="74692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9679031" y="745080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1" name="Oval 180"/>
          <p:cNvSpPr/>
          <p:nvPr/>
        </p:nvSpPr>
        <p:spPr bwMode="auto">
          <a:xfrm>
            <a:off x="11011598" y="74692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2" name="Oval 181"/>
          <p:cNvSpPr/>
          <p:nvPr/>
        </p:nvSpPr>
        <p:spPr bwMode="auto">
          <a:xfrm>
            <a:off x="11163998" y="641034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3" name="Oval 182"/>
          <p:cNvSpPr/>
          <p:nvPr/>
        </p:nvSpPr>
        <p:spPr bwMode="auto">
          <a:xfrm>
            <a:off x="10664882" y="656274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4" name="Oval 183"/>
          <p:cNvSpPr/>
          <p:nvPr/>
        </p:nvSpPr>
        <p:spPr bwMode="auto">
          <a:xfrm>
            <a:off x="10007648" y="6715146"/>
            <a:ext cx="91440" cy="9144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10500416" y="622778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6" name="Oval 185"/>
          <p:cNvSpPr/>
          <p:nvPr/>
        </p:nvSpPr>
        <p:spPr bwMode="auto">
          <a:xfrm>
            <a:off x="10372778" y="6793575"/>
            <a:ext cx="91440" cy="91440"/>
          </a:xfrm>
          <a:prstGeom prst="ellipse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7" name="Oval 186"/>
          <p:cNvSpPr/>
          <p:nvPr/>
        </p:nvSpPr>
        <p:spPr bwMode="auto">
          <a:xfrm>
            <a:off x="8839232" y="810804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8" name="Oval 187"/>
          <p:cNvSpPr/>
          <p:nvPr/>
        </p:nvSpPr>
        <p:spPr bwMode="auto">
          <a:xfrm>
            <a:off x="8108972" y="826044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8261372" y="869225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0" name="Oval 189"/>
          <p:cNvSpPr/>
          <p:nvPr/>
        </p:nvSpPr>
        <p:spPr bwMode="auto">
          <a:xfrm>
            <a:off x="8528714" y="8418561"/>
            <a:ext cx="91440" cy="9144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1" name="Oval 190"/>
          <p:cNvSpPr/>
          <p:nvPr/>
        </p:nvSpPr>
        <p:spPr bwMode="auto">
          <a:xfrm>
            <a:off x="8401076" y="7980405"/>
            <a:ext cx="91440" cy="91440"/>
          </a:xfrm>
          <a:prstGeom prst="ellipse">
            <a:avLst/>
          </a:prstGeom>
          <a:solidFill>
            <a:srgbClr val="9600E1"/>
          </a:solidFill>
          <a:ln w="25400" cap="flat" cmpd="sng" algn="ctr">
            <a:solidFill>
              <a:srgbClr val="9600E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8729693" y="8016918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3" name="Oval 192"/>
          <p:cNvSpPr/>
          <p:nvPr/>
        </p:nvSpPr>
        <p:spPr bwMode="auto">
          <a:xfrm>
            <a:off x="9222461" y="794389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4" name="Oval 193"/>
          <p:cNvSpPr/>
          <p:nvPr/>
        </p:nvSpPr>
        <p:spPr bwMode="auto">
          <a:xfrm>
            <a:off x="7999433" y="7651788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9185948" y="8765277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10208312" y="830902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8528714" y="6264294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9313901" y="6191268"/>
            <a:ext cx="219078" cy="25559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73" name="Straight Connector 72"/>
          <p:cNvCxnSpPr>
            <a:stCxn id="69" idx="1"/>
          </p:cNvCxnSpPr>
          <p:nvPr/>
        </p:nvCxnSpPr>
        <p:spPr>
          <a:xfrm rot="10800000">
            <a:off x="8875745" y="6045216"/>
            <a:ext cx="438156" cy="2738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9" idx="1"/>
          </p:cNvCxnSpPr>
          <p:nvPr/>
        </p:nvCxnSpPr>
        <p:spPr>
          <a:xfrm rot="10800000" flipV="1">
            <a:off x="8875745" y="6319063"/>
            <a:ext cx="438156" cy="200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 bwMode="auto">
          <a:xfrm>
            <a:off x="8474102" y="6045216"/>
            <a:ext cx="401644" cy="474669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547128" y="6030702"/>
            <a:ext cx="28461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600" b="1" i="1" dirty="0" smtClean="0"/>
              <a:t>I</a:t>
            </a:r>
            <a:endParaRPr lang="en-US" sz="2200" dirty="0" smtClean="0">
              <a:solidFill>
                <a:schemeClr val="tx2"/>
              </a:solidFill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9277388" y="5972646"/>
            <a:ext cx="328617" cy="876312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368124" y="2078251"/>
            <a:ext cx="7412231" cy="1451856"/>
            <a:chOff x="368124" y="2078251"/>
            <a:chExt cx="7412231" cy="1451856"/>
          </a:xfrm>
        </p:grpSpPr>
        <p:pic>
          <p:nvPicPr>
            <p:cNvPr id="65" name="Picture 64" descr="TP_t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/>
            <a:stretch>
              <a:fillRect/>
            </a:stretch>
          </p:blipFill>
          <p:spPr bwMode="auto">
            <a:xfrm>
              <a:off x="368124" y="2078251"/>
              <a:ext cx="7412231" cy="1451856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6" name="Line 13"/>
            <p:cNvSpPr>
              <a:spLocks noChangeShapeType="1"/>
            </p:cNvSpPr>
            <p:nvPr/>
          </p:nvSpPr>
          <p:spPr bwMode="auto">
            <a:xfrm>
              <a:off x="7136187" y="310918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7" name="Line 41"/>
            <p:cNvSpPr>
              <a:spLocks noChangeShapeType="1"/>
            </p:cNvSpPr>
            <p:nvPr/>
          </p:nvSpPr>
          <p:spPr bwMode="auto">
            <a:xfrm>
              <a:off x="7136187" y="2247864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8" name="Line 48"/>
            <p:cNvSpPr>
              <a:spLocks noChangeShapeType="1"/>
            </p:cNvSpPr>
            <p:nvPr/>
          </p:nvSpPr>
          <p:spPr bwMode="auto">
            <a:xfrm>
              <a:off x="4640237" y="3117337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70" name="Line 49"/>
            <p:cNvSpPr>
              <a:spLocks noChangeShapeType="1"/>
            </p:cNvSpPr>
            <p:nvPr/>
          </p:nvSpPr>
          <p:spPr bwMode="auto">
            <a:xfrm>
              <a:off x="4643208" y="2174838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71" name="Line 51"/>
            <p:cNvSpPr>
              <a:spLocks noChangeShapeType="1"/>
            </p:cNvSpPr>
            <p:nvPr/>
          </p:nvSpPr>
          <p:spPr bwMode="auto">
            <a:xfrm flipH="1">
              <a:off x="1974788" y="2211351"/>
              <a:ext cx="0" cy="28202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3745624" y="2458538"/>
              <a:ext cx="19351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i="1" dirty="0" smtClean="0">
                  <a:solidFill>
                    <a:srgbClr val="9600E1"/>
                  </a:solidFill>
                </a:rPr>
                <a:t>highly  recommend</a:t>
              </a:r>
              <a:endParaRPr lang="en-US" sz="2800" dirty="0"/>
            </a:p>
          </p:txBody>
        </p:sp>
        <p:sp>
          <p:nvSpPr>
            <p:cNvPr id="74" name="Line 50"/>
            <p:cNvSpPr>
              <a:spLocks noChangeShapeType="1"/>
            </p:cNvSpPr>
            <p:nvPr/>
          </p:nvSpPr>
          <p:spPr bwMode="auto">
            <a:xfrm>
              <a:off x="1974218" y="312417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</p:grpSp>
      <p:sp>
        <p:nvSpPr>
          <p:cNvPr id="84" name="Text Box 18"/>
          <p:cNvSpPr txBox="1">
            <a:spLocks noChangeArrowheads="1"/>
          </p:cNvSpPr>
          <p:nvPr/>
        </p:nvSpPr>
        <p:spPr bwMode="auto">
          <a:xfrm>
            <a:off x="112624" y="5374271"/>
            <a:ext cx="6900957" cy="37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100000"/>
              </a:spcBef>
              <a:buFontTx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                           generates N new features 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                                                   : “Did</a:t>
            </a:r>
            <a:r>
              <a:rPr lang="en-US" sz="3200" i="1" dirty="0" smtClean="0">
                <a:solidFill>
                  <a:schemeClr val="tx2"/>
                </a:solidFill>
              </a:rPr>
              <a:t> highly recommend </a:t>
            </a:r>
            <a:r>
              <a:rPr lang="en-US" sz="3200" dirty="0" smtClean="0">
                <a:solidFill>
                  <a:schemeClr val="tx2"/>
                </a:solidFill>
              </a:rPr>
              <a:t>appear?”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 Sometimes predictors capture                  non-sentiment information</a:t>
            </a:r>
          </a:p>
        </p:txBody>
      </p:sp>
      <p:grpSp>
        <p:nvGrpSpPr>
          <p:cNvPr id="3" name="Group 84"/>
          <p:cNvGrpSpPr/>
          <p:nvPr/>
        </p:nvGrpSpPr>
        <p:grpSpPr>
          <a:xfrm>
            <a:off x="514268" y="5409688"/>
            <a:ext cx="2062293" cy="525989"/>
            <a:chOff x="514268" y="5008045"/>
            <a:chExt cx="2062293" cy="525989"/>
          </a:xfrm>
        </p:grpSpPr>
        <p:pic>
          <p:nvPicPr>
            <p:cNvPr id="87" name="Picture 86" descr="TP_tmp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 bwMode="auto">
            <a:xfrm>
              <a:off x="514268" y="5052043"/>
              <a:ext cx="2062293" cy="48199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88" name="Rectangle 87"/>
            <p:cNvSpPr/>
            <p:nvPr/>
          </p:nvSpPr>
          <p:spPr bwMode="auto">
            <a:xfrm>
              <a:off x="1107542" y="5008045"/>
              <a:ext cx="117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 smtClean="0">
                  <a:solidFill>
                    <a:srgbClr val="9600E1"/>
                  </a:solidFill>
                </a:rPr>
                <a:t>pivots</a:t>
              </a:r>
              <a:r>
                <a:rPr lang="en-US" sz="2800" dirty="0" smtClean="0">
                  <a:solidFill>
                    <a:srgbClr val="9600E1"/>
                  </a:solidFill>
                </a:rPr>
                <a:t> </a:t>
              </a:r>
              <a:endParaRPr lang="en-US" sz="2800" dirty="0"/>
            </a:p>
          </p:txBody>
        </p:sp>
      </p:grpSp>
      <p:pic>
        <p:nvPicPr>
          <p:cNvPr id="89" name="Picture 8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51184" y="6285316"/>
            <a:ext cx="4257325" cy="526570"/>
          </a:xfrm>
          <a:prstGeom prst="rect">
            <a:avLst/>
          </a:prstGeom>
          <a:noFill/>
          <a:ln/>
          <a:effectLst/>
        </p:spPr>
      </p:pic>
      <p:sp>
        <p:nvSpPr>
          <p:cNvPr id="90" name="Rectangle 89"/>
          <p:cNvSpPr/>
          <p:nvPr/>
        </p:nvSpPr>
        <p:spPr bwMode="auto">
          <a:xfrm>
            <a:off x="2632022" y="6152556"/>
            <a:ext cx="17891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highly</a:t>
            </a:r>
          </a:p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  <p:sp>
        <p:nvSpPr>
          <p:cNvPr id="92" name="Rectangle 91"/>
          <p:cNvSpPr/>
          <p:nvPr/>
        </p:nvSpPr>
        <p:spPr bwMode="auto">
          <a:xfrm>
            <a:off x="1149979" y="6318243"/>
            <a:ext cx="131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i="1" dirty="0" smtClean="0">
                <a:solidFill>
                  <a:srgbClr val="9600E1"/>
                </a:solidFill>
              </a:rPr>
              <a:t>highly 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Finding a shared sentiment subspace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rot="16200000" flipH="1">
            <a:off x="7616046" y="7545535"/>
            <a:ext cx="3651302" cy="36516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10800000">
            <a:off x="7488253" y="7505736"/>
            <a:ext cx="4016428" cy="0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 bwMode="auto">
          <a:xfrm>
            <a:off x="8072459" y="4986339"/>
            <a:ext cx="2848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9600E1"/>
                </a:solidFill>
              </a:rPr>
              <a:t>highly recommend</a:t>
            </a:r>
            <a:endParaRPr lang="en-US" sz="2800" dirty="0"/>
          </a:p>
        </p:txBody>
      </p:sp>
      <p:sp>
        <p:nvSpPr>
          <p:cNvPr id="145" name="Rectangle 144"/>
          <p:cNvSpPr/>
          <p:nvPr/>
        </p:nvSpPr>
        <p:spPr bwMode="auto">
          <a:xfrm>
            <a:off x="11577707" y="7213632"/>
            <a:ext cx="1131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9600E1"/>
                </a:solidFill>
              </a:rPr>
              <a:t>great</a:t>
            </a:r>
            <a:endParaRPr lang="en-US" sz="2800" dirty="0"/>
          </a:p>
        </p:txBody>
      </p:sp>
      <p:sp>
        <p:nvSpPr>
          <p:cNvPr id="171" name="Oval 170"/>
          <p:cNvSpPr/>
          <p:nvPr/>
        </p:nvSpPr>
        <p:spPr bwMode="auto">
          <a:xfrm>
            <a:off x="9843182" y="611824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9386927" y="628239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9386927" y="650147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9386927" y="668403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5" name="Oval 174"/>
          <p:cNvSpPr/>
          <p:nvPr/>
        </p:nvSpPr>
        <p:spPr bwMode="auto">
          <a:xfrm>
            <a:off x="9386927" y="608172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6" name="Oval 175"/>
          <p:cNvSpPr/>
          <p:nvPr/>
        </p:nvSpPr>
        <p:spPr bwMode="auto">
          <a:xfrm>
            <a:off x="9989234" y="74653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7" name="Oval 176"/>
          <p:cNvSpPr/>
          <p:nvPr/>
        </p:nvSpPr>
        <p:spPr bwMode="auto">
          <a:xfrm>
            <a:off x="10463903" y="745080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8" name="Oval 177"/>
          <p:cNvSpPr/>
          <p:nvPr/>
        </p:nvSpPr>
        <p:spPr bwMode="auto">
          <a:xfrm>
            <a:off x="10737908" y="74692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9" name="Oval 178"/>
          <p:cNvSpPr/>
          <p:nvPr/>
        </p:nvSpPr>
        <p:spPr bwMode="auto">
          <a:xfrm>
            <a:off x="10263239" y="74692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9679031" y="745080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1" name="Oval 180"/>
          <p:cNvSpPr/>
          <p:nvPr/>
        </p:nvSpPr>
        <p:spPr bwMode="auto">
          <a:xfrm>
            <a:off x="11011598" y="74692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2" name="Oval 181"/>
          <p:cNvSpPr/>
          <p:nvPr/>
        </p:nvSpPr>
        <p:spPr bwMode="auto">
          <a:xfrm>
            <a:off x="11163998" y="641034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3" name="Oval 182"/>
          <p:cNvSpPr/>
          <p:nvPr/>
        </p:nvSpPr>
        <p:spPr bwMode="auto">
          <a:xfrm>
            <a:off x="10664882" y="656274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4" name="Oval 183"/>
          <p:cNvSpPr/>
          <p:nvPr/>
        </p:nvSpPr>
        <p:spPr bwMode="auto">
          <a:xfrm>
            <a:off x="10007648" y="6715146"/>
            <a:ext cx="91440" cy="9144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10500416" y="622778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6" name="Oval 185"/>
          <p:cNvSpPr/>
          <p:nvPr/>
        </p:nvSpPr>
        <p:spPr bwMode="auto">
          <a:xfrm>
            <a:off x="10372778" y="6793575"/>
            <a:ext cx="91440" cy="91440"/>
          </a:xfrm>
          <a:prstGeom prst="ellipse">
            <a:avLst/>
          </a:prstGeom>
          <a:solidFill>
            <a:schemeClr val="accent4"/>
          </a:solidFill>
          <a:ln w="254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7" name="Oval 186"/>
          <p:cNvSpPr/>
          <p:nvPr/>
        </p:nvSpPr>
        <p:spPr bwMode="auto">
          <a:xfrm>
            <a:off x="8839232" y="810804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8" name="Oval 187"/>
          <p:cNvSpPr/>
          <p:nvPr/>
        </p:nvSpPr>
        <p:spPr bwMode="auto">
          <a:xfrm>
            <a:off x="8108972" y="826044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8261372" y="869225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0" name="Oval 189"/>
          <p:cNvSpPr/>
          <p:nvPr/>
        </p:nvSpPr>
        <p:spPr bwMode="auto">
          <a:xfrm>
            <a:off x="8528714" y="8418561"/>
            <a:ext cx="91440" cy="9144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1" name="Oval 190"/>
          <p:cNvSpPr/>
          <p:nvPr/>
        </p:nvSpPr>
        <p:spPr bwMode="auto">
          <a:xfrm>
            <a:off x="8401076" y="7980405"/>
            <a:ext cx="91440" cy="91440"/>
          </a:xfrm>
          <a:prstGeom prst="ellipse">
            <a:avLst/>
          </a:prstGeom>
          <a:solidFill>
            <a:srgbClr val="9600E1"/>
          </a:solidFill>
          <a:ln w="25400" cap="flat" cmpd="sng" algn="ctr">
            <a:solidFill>
              <a:srgbClr val="9600E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8729693" y="8016918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3" name="Oval 192"/>
          <p:cNvSpPr/>
          <p:nvPr/>
        </p:nvSpPr>
        <p:spPr bwMode="auto">
          <a:xfrm>
            <a:off x="9222461" y="794389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4" name="Oval 193"/>
          <p:cNvSpPr/>
          <p:nvPr/>
        </p:nvSpPr>
        <p:spPr bwMode="auto">
          <a:xfrm>
            <a:off x="7999433" y="7651788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9185948" y="8765277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8528714" y="6264294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73" name="Straight Connector 72"/>
          <p:cNvCxnSpPr>
            <a:stCxn id="76" idx="3"/>
          </p:cNvCxnSpPr>
          <p:nvPr/>
        </p:nvCxnSpPr>
        <p:spPr>
          <a:xfrm flipV="1">
            <a:off x="10518830" y="6337320"/>
            <a:ext cx="511182" cy="5004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6" idx="3"/>
          </p:cNvCxnSpPr>
          <p:nvPr/>
        </p:nvCxnSpPr>
        <p:spPr>
          <a:xfrm flipV="1">
            <a:off x="10518830" y="6775476"/>
            <a:ext cx="511182" cy="622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 bwMode="auto">
          <a:xfrm>
            <a:off x="11230675" y="8542614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grpSp>
        <p:nvGrpSpPr>
          <p:cNvPr id="2" name="Group 77"/>
          <p:cNvGrpSpPr/>
          <p:nvPr/>
        </p:nvGrpSpPr>
        <p:grpSpPr>
          <a:xfrm>
            <a:off x="10993499" y="6300807"/>
            <a:ext cx="1570058" cy="492443"/>
            <a:chOff x="10803906" y="6227781"/>
            <a:chExt cx="1570058" cy="492443"/>
          </a:xfrm>
        </p:grpSpPr>
        <p:sp>
          <p:nvSpPr>
            <p:cNvPr id="74" name="Rectangle 73"/>
            <p:cNvSpPr/>
            <p:nvPr/>
          </p:nvSpPr>
          <p:spPr bwMode="auto">
            <a:xfrm>
              <a:off x="10847447" y="6242295"/>
              <a:ext cx="1460521" cy="474669"/>
            </a:xfrm>
            <a:prstGeom prst="rect">
              <a:avLst/>
            </a:prstGeom>
            <a:solidFill>
              <a:schemeClr val="accent3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803906" y="6227781"/>
              <a:ext cx="157005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spcBef>
                  <a:spcPct val="75000"/>
                </a:spcBef>
              </a:pPr>
              <a:r>
                <a:rPr lang="en-US" sz="2600" b="1" i="1" dirty="0" smtClean="0">
                  <a:solidFill>
                    <a:schemeClr val="bg2"/>
                  </a:solidFill>
                </a:rPr>
                <a:t>wonderful</a:t>
              </a:r>
              <a:endParaRPr lang="en-US" sz="22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76" name="Rectangle 75"/>
          <p:cNvSpPr/>
          <p:nvPr/>
        </p:nvSpPr>
        <p:spPr bwMode="auto">
          <a:xfrm>
            <a:off x="10299752" y="6709935"/>
            <a:ext cx="219078" cy="25559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grpSp>
        <p:nvGrpSpPr>
          <p:cNvPr id="3" name="Group 63"/>
          <p:cNvGrpSpPr/>
          <p:nvPr/>
        </p:nvGrpSpPr>
        <p:grpSpPr>
          <a:xfrm>
            <a:off x="368124" y="2078251"/>
            <a:ext cx="7412231" cy="1451856"/>
            <a:chOff x="368124" y="2078251"/>
            <a:chExt cx="7412231" cy="1451856"/>
          </a:xfrm>
        </p:grpSpPr>
        <p:pic>
          <p:nvPicPr>
            <p:cNvPr id="65" name="Picture 64" descr="TP_t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/>
            <a:stretch>
              <a:fillRect/>
            </a:stretch>
          </p:blipFill>
          <p:spPr bwMode="auto">
            <a:xfrm>
              <a:off x="368124" y="2078251"/>
              <a:ext cx="7412231" cy="1451856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6" name="Line 13"/>
            <p:cNvSpPr>
              <a:spLocks noChangeShapeType="1"/>
            </p:cNvSpPr>
            <p:nvPr/>
          </p:nvSpPr>
          <p:spPr bwMode="auto">
            <a:xfrm>
              <a:off x="7136187" y="310918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7" name="Line 41"/>
            <p:cNvSpPr>
              <a:spLocks noChangeShapeType="1"/>
            </p:cNvSpPr>
            <p:nvPr/>
          </p:nvSpPr>
          <p:spPr bwMode="auto">
            <a:xfrm>
              <a:off x="7136187" y="2247864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8" name="Line 48"/>
            <p:cNvSpPr>
              <a:spLocks noChangeShapeType="1"/>
            </p:cNvSpPr>
            <p:nvPr/>
          </p:nvSpPr>
          <p:spPr bwMode="auto">
            <a:xfrm>
              <a:off x="4640237" y="3117337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9" name="Line 49"/>
            <p:cNvSpPr>
              <a:spLocks noChangeShapeType="1"/>
            </p:cNvSpPr>
            <p:nvPr/>
          </p:nvSpPr>
          <p:spPr bwMode="auto">
            <a:xfrm>
              <a:off x="4643208" y="2174838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70" name="Line 51"/>
            <p:cNvSpPr>
              <a:spLocks noChangeShapeType="1"/>
            </p:cNvSpPr>
            <p:nvPr/>
          </p:nvSpPr>
          <p:spPr bwMode="auto">
            <a:xfrm flipH="1">
              <a:off x="1974788" y="2211351"/>
              <a:ext cx="0" cy="28202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3745624" y="2458538"/>
              <a:ext cx="19351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i="1" dirty="0" smtClean="0">
                  <a:solidFill>
                    <a:srgbClr val="9600E1"/>
                  </a:solidFill>
                </a:rPr>
                <a:t>highly  recommend</a:t>
              </a:r>
              <a:endParaRPr lang="en-US" sz="2800" dirty="0"/>
            </a:p>
          </p:txBody>
        </p:sp>
        <p:sp>
          <p:nvSpPr>
            <p:cNvPr id="79" name="Line 50"/>
            <p:cNvSpPr>
              <a:spLocks noChangeShapeType="1"/>
            </p:cNvSpPr>
            <p:nvPr/>
          </p:nvSpPr>
          <p:spPr bwMode="auto">
            <a:xfrm>
              <a:off x="1974218" y="312417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</p:grpSp>
      <p:sp>
        <p:nvSpPr>
          <p:cNvPr id="95" name="Text Box 18"/>
          <p:cNvSpPr txBox="1">
            <a:spLocks noChangeArrowheads="1"/>
          </p:cNvSpPr>
          <p:nvPr/>
        </p:nvSpPr>
        <p:spPr bwMode="auto">
          <a:xfrm>
            <a:off x="112624" y="5374271"/>
            <a:ext cx="6900957" cy="37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100000"/>
              </a:spcBef>
              <a:buFontTx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                           generates N new features 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                                                   : “Did</a:t>
            </a:r>
            <a:r>
              <a:rPr lang="en-US" sz="3200" i="1" dirty="0" smtClean="0">
                <a:solidFill>
                  <a:schemeClr val="tx2"/>
                </a:solidFill>
              </a:rPr>
              <a:t> highly recommend </a:t>
            </a:r>
            <a:r>
              <a:rPr lang="en-US" sz="3200" dirty="0" smtClean="0">
                <a:solidFill>
                  <a:schemeClr val="tx2"/>
                </a:solidFill>
              </a:rPr>
              <a:t>appear?”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 Sometimes predictors capture                  non-sentiment information</a:t>
            </a:r>
          </a:p>
        </p:txBody>
      </p:sp>
      <p:grpSp>
        <p:nvGrpSpPr>
          <p:cNvPr id="4" name="Group 95"/>
          <p:cNvGrpSpPr/>
          <p:nvPr/>
        </p:nvGrpSpPr>
        <p:grpSpPr>
          <a:xfrm>
            <a:off x="514268" y="5409688"/>
            <a:ext cx="2062293" cy="525989"/>
            <a:chOff x="514268" y="5008045"/>
            <a:chExt cx="2062293" cy="525989"/>
          </a:xfrm>
        </p:grpSpPr>
        <p:pic>
          <p:nvPicPr>
            <p:cNvPr id="97" name="Picture 96" descr="TP_tmp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 bwMode="auto">
            <a:xfrm>
              <a:off x="514268" y="5052043"/>
              <a:ext cx="2062293" cy="48199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98" name="Rectangle 97"/>
            <p:cNvSpPr/>
            <p:nvPr/>
          </p:nvSpPr>
          <p:spPr bwMode="auto">
            <a:xfrm>
              <a:off x="1107542" y="5008045"/>
              <a:ext cx="117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 smtClean="0">
                  <a:solidFill>
                    <a:srgbClr val="9600E1"/>
                  </a:solidFill>
                </a:rPr>
                <a:t>pivots</a:t>
              </a:r>
              <a:r>
                <a:rPr lang="en-US" sz="2800" dirty="0" smtClean="0">
                  <a:solidFill>
                    <a:srgbClr val="9600E1"/>
                  </a:solidFill>
                </a:rPr>
                <a:t> </a:t>
              </a:r>
              <a:endParaRPr lang="en-US" sz="2800" dirty="0"/>
            </a:p>
          </p:txBody>
        </p:sp>
      </p:grpSp>
      <p:pic>
        <p:nvPicPr>
          <p:cNvPr id="99" name="Picture 9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51184" y="6285316"/>
            <a:ext cx="4257325" cy="526570"/>
          </a:xfrm>
          <a:prstGeom prst="rect">
            <a:avLst/>
          </a:prstGeom>
          <a:noFill/>
          <a:ln/>
          <a:effectLst/>
        </p:spPr>
      </p:pic>
      <p:sp>
        <p:nvSpPr>
          <p:cNvPr id="100" name="Rectangle 99"/>
          <p:cNvSpPr/>
          <p:nvPr/>
        </p:nvSpPr>
        <p:spPr bwMode="auto">
          <a:xfrm>
            <a:off x="2632022" y="6152556"/>
            <a:ext cx="17891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highly</a:t>
            </a:r>
          </a:p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  <p:sp>
        <p:nvSpPr>
          <p:cNvPr id="101" name="Rectangle 100"/>
          <p:cNvSpPr/>
          <p:nvPr/>
        </p:nvSpPr>
        <p:spPr bwMode="auto">
          <a:xfrm>
            <a:off x="1149979" y="6318243"/>
            <a:ext cx="131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i="1" dirty="0" smtClean="0">
                <a:solidFill>
                  <a:srgbClr val="9600E1"/>
                </a:solidFill>
              </a:rPr>
              <a:t>highly 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Finding a shared sentiment subspace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rot="16200000" flipH="1">
            <a:off x="7616046" y="7545535"/>
            <a:ext cx="3651302" cy="36516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10800000">
            <a:off x="7488253" y="7505736"/>
            <a:ext cx="4016428" cy="0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 bwMode="auto">
          <a:xfrm>
            <a:off x="8072459" y="4986339"/>
            <a:ext cx="2848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9600E1"/>
                </a:solidFill>
              </a:rPr>
              <a:t>highly recommend</a:t>
            </a:r>
            <a:endParaRPr lang="en-US" sz="2800" dirty="0"/>
          </a:p>
        </p:txBody>
      </p:sp>
      <p:sp>
        <p:nvSpPr>
          <p:cNvPr id="145" name="Rectangle 144"/>
          <p:cNvSpPr/>
          <p:nvPr/>
        </p:nvSpPr>
        <p:spPr bwMode="auto">
          <a:xfrm>
            <a:off x="11577707" y="7213632"/>
            <a:ext cx="1131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9600E1"/>
                </a:solidFill>
              </a:rPr>
              <a:t>great</a:t>
            </a:r>
            <a:endParaRPr lang="en-US" sz="2800" dirty="0"/>
          </a:p>
        </p:txBody>
      </p:sp>
      <p:sp>
        <p:nvSpPr>
          <p:cNvPr id="171" name="Oval 170"/>
          <p:cNvSpPr/>
          <p:nvPr/>
        </p:nvSpPr>
        <p:spPr bwMode="auto">
          <a:xfrm>
            <a:off x="9843182" y="611824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9386927" y="628239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9386927" y="650147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9386927" y="668403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5" name="Oval 174"/>
          <p:cNvSpPr/>
          <p:nvPr/>
        </p:nvSpPr>
        <p:spPr bwMode="auto">
          <a:xfrm>
            <a:off x="9386927" y="608172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6" name="Oval 175"/>
          <p:cNvSpPr/>
          <p:nvPr/>
        </p:nvSpPr>
        <p:spPr bwMode="auto">
          <a:xfrm>
            <a:off x="9989234" y="74653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7" name="Oval 176"/>
          <p:cNvSpPr/>
          <p:nvPr/>
        </p:nvSpPr>
        <p:spPr bwMode="auto">
          <a:xfrm>
            <a:off x="10463903" y="745080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8" name="Oval 177"/>
          <p:cNvSpPr/>
          <p:nvPr/>
        </p:nvSpPr>
        <p:spPr bwMode="auto">
          <a:xfrm>
            <a:off x="10737908" y="74692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9" name="Oval 178"/>
          <p:cNvSpPr/>
          <p:nvPr/>
        </p:nvSpPr>
        <p:spPr bwMode="auto">
          <a:xfrm>
            <a:off x="10263239" y="74692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9679031" y="745080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1" name="Oval 180"/>
          <p:cNvSpPr/>
          <p:nvPr/>
        </p:nvSpPr>
        <p:spPr bwMode="auto">
          <a:xfrm>
            <a:off x="11011598" y="746922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2" name="Oval 181"/>
          <p:cNvSpPr/>
          <p:nvPr/>
        </p:nvSpPr>
        <p:spPr bwMode="auto">
          <a:xfrm>
            <a:off x="11163998" y="641034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3" name="Oval 182"/>
          <p:cNvSpPr/>
          <p:nvPr/>
        </p:nvSpPr>
        <p:spPr bwMode="auto">
          <a:xfrm>
            <a:off x="10664882" y="656274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4" name="Oval 183"/>
          <p:cNvSpPr/>
          <p:nvPr/>
        </p:nvSpPr>
        <p:spPr bwMode="auto">
          <a:xfrm>
            <a:off x="10007648" y="6715146"/>
            <a:ext cx="91440" cy="9144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10500416" y="622778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6" name="Oval 185"/>
          <p:cNvSpPr/>
          <p:nvPr/>
        </p:nvSpPr>
        <p:spPr bwMode="auto">
          <a:xfrm>
            <a:off x="10372778" y="6793575"/>
            <a:ext cx="91440" cy="91440"/>
          </a:xfrm>
          <a:prstGeom prst="ellipse">
            <a:avLst/>
          </a:prstGeom>
          <a:solidFill>
            <a:schemeClr val="tx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7" name="Oval 186"/>
          <p:cNvSpPr/>
          <p:nvPr/>
        </p:nvSpPr>
        <p:spPr bwMode="auto">
          <a:xfrm>
            <a:off x="8839232" y="810804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8" name="Oval 187"/>
          <p:cNvSpPr/>
          <p:nvPr/>
        </p:nvSpPr>
        <p:spPr bwMode="auto">
          <a:xfrm>
            <a:off x="8108972" y="826044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8261372" y="869225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0" name="Oval 189"/>
          <p:cNvSpPr/>
          <p:nvPr/>
        </p:nvSpPr>
        <p:spPr bwMode="auto">
          <a:xfrm>
            <a:off x="8528714" y="8418561"/>
            <a:ext cx="91440" cy="9144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1" name="Oval 190"/>
          <p:cNvSpPr/>
          <p:nvPr/>
        </p:nvSpPr>
        <p:spPr bwMode="auto">
          <a:xfrm>
            <a:off x="8401076" y="7980405"/>
            <a:ext cx="91440" cy="91440"/>
          </a:xfrm>
          <a:prstGeom prst="ellipse">
            <a:avLst/>
          </a:prstGeom>
          <a:solidFill>
            <a:srgbClr val="9600E1"/>
          </a:solidFill>
          <a:ln w="25400" cap="flat" cmpd="sng" algn="ctr">
            <a:solidFill>
              <a:srgbClr val="9600E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8729693" y="8016918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3" name="Oval 192"/>
          <p:cNvSpPr/>
          <p:nvPr/>
        </p:nvSpPr>
        <p:spPr bwMode="auto">
          <a:xfrm>
            <a:off x="9222461" y="794389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4" name="Oval 193"/>
          <p:cNvSpPr/>
          <p:nvPr/>
        </p:nvSpPr>
        <p:spPr bwMode="auto">
          <a:xfrm>
            <a:off x="7999433" y="7651788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9185948" y="8765277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8528714" y="6264294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73" name="Straight Connector 72"/>
          <p:cNvCxnSpPr>
            <a:stCxn id="76" idx="3"/>
          </p:cNvCxnSpPr>
          <p:nvPr/>
        </p:nvCxnSpPr>
        <p:spPr>
          <a:xfrm flipV="1">
            <a:off x="10518830" y="6337320"/>
            <a:ext cx="511182" cy="5004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6" idx="3"/>
          </p:cNvCxnSpPr>
          <p:nvPr/>
        </p:nvCxnSpPr>
        <p:spPr>
          <a:xfrm flipV="1">
            <a:off x="10518830" y="6775476"/>
            <a:ext cx="511182" cy="622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 bwMode="auto">
          <a:xfrm>
            <a:off x="11230675" y="8542614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grpSp>
        <p:nvGrpSpPr>
          <p:cNvPr id="2" name="Group 77"/>
          <p:cNvGrpSpPr/>
          <p:nvPr/>
        </p:nvGrpSpPr>
        <p:grpSpPr>
          <a:xfrm>
            <a:off x="10993499" y="6300807"/>
            <a:ext cx="1570058" cy="492443"/>
            <a:chOff x="10803906" y="6227781"/>
            <a:chExt cx="1570058" cy="492443"/>
          </a:xfrm>
        </p:grpSpPr>
        <p:sp>
          <p:nvSpPr>
            <p:cNvPr id="74" name="Rectangle 73"/>
            <p:cNvSpPr/>
            <p:nvPr/>
          </p:nvSpPr>
          <p:spPr bwMode="auto">
            <a:xfrm>
              <a:off x="10847447" y="6242295"/>
              <a:ext cx="1460521" cy="474669"/>
            </a:xfrm>
            <a:prstGeom prst="rect">
              <a:avLst/>
            </a:prstGeom>
            <a:solidFill>
              <a:schemeClr val="accent3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803906" y="6227781"/>
              <a:ext cx="157005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spcBef>
                  <a:spcPct val="75000"/>
                </a:spcBef>
              </a:pPr>
              <a:r>
                <a:rPr lang="en-US" sz="2600" b="1" i="1" dirty="0" smtClean="0">
                  <a:solidFill>
                    <a:schemeClr val="tx2"/>
                  </a:solidFill>
                </a:rPr>
                <a:t>wonderful</a:t>
              </a:r>
              <a:endParaRPr lang="en-US" sz="2200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76" name="Rectangle 75"/>
          <p:cNvSpPr/>
          <p:nvPr/>
        </p:nvSpPr>
        <p:spPr bwMode="auto">
          <a:xfrm>
            <a:off x="10299752" y="6709935"/>
            <a:ext cx="219078" cy="25559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grpSp>
        <p:nvGrpSpPr>
          <p:cNvPr id="3" name="Group 88"/>
          <p:cNvGrpSpPr/>
          <p:nvPr/>
        </p:nvGrpSpPr>
        <p:grpSpPr>
          <a:xfrm>
            <a:off x="8364563" y="2174838"/>
            <a:ext cx="4527612" cy="1116201"/>
            <a:chOff x="7780355" y="2174838"/>
            <a:chExt cx="4527612" cy="1116201"/>
          </a:xfrm>
        </p:grpSpPr>
        <p:sp>
          <p:nvSpPr>
            <p:cNvPr id="69" name="Text Box 18"/>
            <p:cNvSpPr txBox="1">
              <a:spLocks noChangeArrowheads="1"/>
            </p:cNvSpPr>
            <p:nvPr/>
          </p:nvSpPr>
          <p:spPr bwMode="auto">
            <a:xfrm>
              <a:off x="7780355" y="2174838"/>
              <a:ext cx="4527612" cy="1116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 algn="l">
                <a:spcBef>
                  <a:spcPct val="100000"/>
                </a:spcBef>
                <a:buFontTx/>
                <a:buChar char="•"/>
              </a:pPr>
              <a:r>
                <a:rPr lang="en-US" sz="3200" dirty="0" smtClean="0">
                  <a:solidFill>
                    <a:schemeClr val="tx2"/>
                  </a:solidFill>
                </a:rPr>
                <a:t> Let       be a basis for the</a:t>
              </a:r>
            </a:p>
            <a:p>
              <a:pPr algn="l">
                <a:spcBef>
                  <a:spcPts val="0"/>
                </a:spcBef>
              </a:pPr>
              <a:r>
                <a:rPr lang="en-US" sz="3200" dirty="0" smtClean="0">
                  <a:solidFill>
                    <a:schemeClr val="tx2"/>
                  </a:solidFill>
                </a:rPr>
                <a:t>  subspace  of best fit to  </a:t>
              </a:r>
            </a:p>
          </p:txBody>
        </p:sp>
        <p:pic>
          <p:nvPicPr>
            <p:cNvPr id="79" name="Picture 78" descr="TP_t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/>
            <a:stretch>
              <a:fillRect/>
            </a:stretch>
          </p:blipFill>
          <p:spPr bwMode="auto">
            <a:xfrm>
              <a:off x="11504681" y="2795559"/>
              <a:ext cx="452158" cy="328618"/>
            </a:xfrm>
            <a:prstGeom prst="rect">
              <a:avLst/>
            </a:prstGeom>
            <a:noFill/>
            <a:ln/>
            <a:effectLst/>
          </p:spPr>
        </p:pic>
      </p:grpSp>
      <p:cxnSp>
        <p:nvCxnSpPr>
          <p:cNvPr id="83" name="Straight Connector 82"/>
          <p:cNvCxnSpPr/>
          <p:nvPr/>
        </p:nvCxnSpPr>
        <p:spPr>
          <a:xfrm flipV="1">
            <a:off x="7954523" y="5972190"/>
            <a:ext cx="3177543" cy="296595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69"/>
          <p:cNvGrpSpPr/>
          <p:nvPr/>
        </p:nvGrpSpPr>
        <p:grpSpPr>
          <a:xfrm>
            <a:off x="368124" y="2078251"/>
            <a:ext cx="7412231" cy="1451856"/>
            <a:chOff x="368124" y="2078251"/>
            <a:chExt cx="7412231" cy="1451856"/>
          </a:xfrm>
        </p:grpSpPr>
        <p:pic>
          <p:nvPicPr>
            <p:cNvPr id="71" name="Picture 70" descr="TP_t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368124" y="2078251"/>
              <a:ext cx="7412231" cy="1451856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7136187" y="310918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80" name="Line 41"/>
            <p:cNvSpPr>
              <a:spLocks noChangeShapeType="1"/>
            </p:cNvSpPr>
            <p:nvPr/>
          </p:nvSpPr>
          <p:spPr bwMode="auto">
            <a:xfrm>
              <a:off x="7136187" y="2247864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81" name="Line 48"/>
            <p:cNvSpPr>
              <a:spLocks noChangeShapeType="1"/>
            </p:cNvSpPr>
            <p:nvPr/>
          </p:nvSpPr>
          <p:spPr bwMode="auto">
            <a:xfrm>
              <a:off x="4640237" y="3117337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82" name="Line 49"/>
            <p:cNvSpPr>
              <a:spLocks noChangeShapeType="1"/>
            </p:cNvSpPr>
            <p:nvPr/>
          </p:nvSpPr>
          <p:spPr bwMode="auto">
            <a:xfrm>
              <a:off x="4643208" y="2174838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86" name="Line 51"/>
            <p:cNvSpPr>
              <a:spLocks noChangeShapeType="1"/>
            </p:cNvSpPr>
            <p:nvPr/>
          </p:nvSpPr>
          <p:spPr bwMode="auto">
            <a:xfrm flipH="1">
              <a:off x="1974788" y="2211351"/>
              <a:ext cx="0" cy="28202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745624" y="2458538"/>
              <a:ext cx="19351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i="1" dirty="0" smtClean="0">
                  <a:solidFill>
                    <a:srgbClr val="9600E1"/>
                  </a:solidFill>
                </a:rPr>
                <a:t>highly  recommend</a:t>
              </a:r>
              <a:endParaRPr lang="en-US" sz="2800" dirty="0"/>
            </a:p>
          </p:txBody>
        </p:sp>
        <p:sp>
          <p:nvSpPr>
            <p:cNvPr id="88" name="Line 50"/>
            <p:cNvSpPr>
              <a:spLocks noChangeShapeType="1"/>
            </p:cNvSpPr>
            <p:nvPr/>
          </p:nvSpPr>
          <p:spPr bwMode="auto">
            <a:xfrm>
              <a:off x="1974218" y="312417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</p:grpSp>
      <p:sp>
        <p:nvSpPr>
          <p:cNvPr id="98" name="Text Box 18"/>
          <p:cNvSpPr txBox="1">
            <a:spLocks noChangeArrowheads="1"/>
          </p:cNvSpPr>
          <p:nvPr/>
        </p:nvSpPr>
        <p:spPr bwMode="auto">
          <a:xfrm>
            <a:off x="112624" y="5374271"/>
            <a:ext cx="6900957" cy="37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100000"/>
              </a:spcBef>
              <a:buFontTx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                           generates N new features 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                                                   : “Did</a:t>
            </a:r>
            <a:r>
              <a:rPr lang="en-US" sz="3200" i="1" dirty="0" smtClean="0">
                <a:solidFill>
                  <a:schemeClr val="tx2"/>
                </a:solidFill>
              </a:rPr>
              <a:t> highly recommend </a:t>
            </a:r>
            <a:r>
              <a:rPr lang="en-US" sz="3200" dirty="0" smtClean="0">
                <a:solidFill>
                  <a:schemeClr val="tx2"/>
                </a:solidFill>
              </a:rPr>
              <a:t>appear?”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>
                <a:solidFill>
                  <a:schemeClr val="tx2"/>
                </a:solidFill>
              </a:rPr>
              <a:t> Sometimes predictors capture                  non-sentiment information</a:t>
            </a:r>
          </a:p>
        </p:txBody>
      </p:sp>
      <p:grpSp>
        <p:nvGrpSpPr>
          <p:cNvPr id="5" name="Group 98"/>
          <p:cNvGrpSpPr/>
          <p:nvPr/>
        </p:nvGrpSpPr>
        <p:grpSpPr>
          <a:xfrm>
            <a:off x="514268" y="5409688"/>
            <a:ext cx="2062293" cy="525989"/>
            <a:chOff x="514268" y="5008045"/>
            <a:chExt cx="2062293" cy="525989"/>
          </a:xfrm>
        </p:grpSpPr>
        <p:pic>
          <p:nvPicPr>
            <p:cNvPr id="100" name="Picture 99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514268" y="5052043"/>
              <a:ext cx="2062293" cy="48199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01" name="Rectangle 100"/>
            <p:cNvSpPr/>
            <p:nvPr/>
          </p:nvSpPr>
          <p:spPr bwMode="auto">
            <a:xfrm>
              <a:off x="1107542" y="5008045"/>
              <a:ext cx="117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 smtClean="0">
                  <a:solidFill>
                    <a:srgbClr val="9600E1"/>
                  </a:solidFill>
                </a:rPr>
                <a:t>pivots</a:t>
              </a:r>
              <a:r>
                <a:rPr lang="en-US" sz="2800" dirty="0" smtClean="0">
                  <a:solidFill>
                    <a:srgbClr val="9600E1"/>
                  </a:solidFill>
                </a:rPr>
                <a:t> </a:t>
              </a:r>
              <a:endParaRPr lang="en-US" sz="2800" dirty="0"/>
            </a:p>
          </p:txBody>
        </p:sp>
      </p:grpSp>
      <p:pic>
        <p:nvPicPr>
          <p:cNvPr id="102" name="Picture 10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51184" y="6285316"/>
            <a:ext cx="4257325" cy="526570"/>
          </a:xfrm>
          <a:prstGeom prst="rect">
            <a:avLst/>
          </a:prstGeom>
          <a:noFill/>
          <a:ln/>
          <a:effectLst/>
        </p:spPr>
      </p:pic>
      <p:sp>
        <p:nvSpPr>
          <p:cNvPr id="103" name="Rectangle 102"/>
          <p:cNvSpPr/>
          <p:nvPr/>
        </p:nvSpPr>
        <p:spPr bwMode="auto">
          <a:xfrm>
            <a:off x="2632022" y="6152556"/>
            <a:ext cx="17891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highly</a:t>
            </a:r>
          </a:p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  <p:sp>
        <p:nvSpPr>
          <p:cNvPr id="104" name="Rectangle 103"/>
          <p:cNvSpPr/>
          <p:nvPr/>
        </p:nvSpPr>
        <p:spPr bwMode="auto">
          <a:xfrm>
            <a:off x="1149979" y="6318243"/>
            <a:ext cx="131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i="1" dirty="0" smtClean="0">
                <a:solidFill>
                  <a:srgbClr val="9600E1"/>
                </a:solidFill>
              </a:rPr>
              <a:t>highly 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  <p:pic>
        <p:nvPicPr>
          <p:cNvPr id="62" name="Picture 6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9310712" y="2284512"/>
            <a:ext cx="408978" cy="408978"/>
          </a:xfrm>
          <a:prstGeom prst="rect">
            <a:avLst/>
          </a:prstGeom>
          <a:noFill/>
          <a:ln/>
          <a:effectLst/>
        </p:spPr>
      </p:pic>
      <p:pic>
        <p:nvPicPr>
          <p:cNvPr id="63" name="Picture 6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1182920" y="5596880"/>
            <a:ext cx="408978" cy="40897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Finding a shared sentiment</a:t>
            </a:r>
            <a:r>
              <a:rPr kumimoji="0" lang="en-US" sz="4400" i="0" u="none" strike="noStrike" kern="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 subspace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sp>
        <p:nvSpPr>
          <p:cNvPr id="143" name="Rectangle 142"/>
          <p:cNvSpPr/>
          <p:nvPr/>
        </p:nvSpPr>
        <p:spPr bwMode="auto">
          <a:xfrm>
            <a:off x="8729693" y="5497521"/>
            <a:ext cx="3979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9600E1"/>
                </a:solidFill>
              </a:rPr>
              <a:t>(</a:t>
            </a:r>
            <a:r>
              <a:rPr lang="en-US" sz="2800" i="1" dirty="0" smtClean="0">
                <a:solidFill>
                  <a:srgbClr val="9600E1"/>
                </a:solidFill>
              </a:rPr>
              <a:t> highly recommend, great </a:t>
            </a:r>
            <a:r>
              <a:rPr lang="en-US" sz="2800" dirty="0" smtClean="0">
                <a:solidFill>
                  <a:srgbClr val="9600E1"/>
                </a:solidFill>
              </a:rPr>
              <a:t>)</a:t>
            </a:r>
            <a:endParaRPr lang="en-US" sz="2800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7954523" y="5972190"/>
            <a:ext cx="3177543" cy="2965950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 bwMode="auto">
          <a:xfrm>
            <a:off x="10463903" y="650147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10208312" y="6735063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10076774" y="684850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9715544" y="719866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grpSp>
        <p:nvGrpSpPr>
          <p:cNvPr id="2" name="Group 62"/>
          <p:cNvGrpSpPr/>
          <p:nvPr/>
        </p:nvGrpSpPr>
        <p:grpSpPr>
          <a:xfrm>
            <a:off x="8371096" y="2159848"/>
            <a:ext cx="4527612" cy="2408863"/>
            <a:chOff x="8108972" y="2211351"/>
            <a:chExt cx="4527612" cy="2408863"/>
          </a:xfrm>
        </p:grpSpPr>
        <p:sp>
          <p:nvSpPr>
            <p:cNvPr id="155" name="Text Box 18"/>
            <p:cNvSpPr txBox="1">
              <a:spLocks noChangeArrowheads="1"/>
            </p:cNvSpPr>
            <p:nvPr/>
          </p:nvSpPr>
          <p:spPr bwMode="auto">
            <a:xfrm>
              <a:off x="8108972" y="2211351"/>
              <a:ext cx="4527612" cy="2408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30046" tIns="65023" rIns="130046" bIns="65023">
              <a:spAutoFit/>
            </a:bodyPr>
            <a:lstStyle/>
            <a:p>
              <a:pPr algn="l">
                <a:spcBef>
                  <a:spcPct val="100000"/>
                </a:spcBef>
                <a:buFontTx/>
                <a:buChar char="•"/>
              </a:pPr>
              <a:r>
                <a:rPr lang="en-US" sz="3200" dirty="0" smtClean="0"/>
                <a:t> Let       be a basis for the</a:t>
              </a:r>
            </a:p>
            <a:p>
              <a:pPr algn="l">
                <a:spcBef>
                  <a:spcPts val="0"/>
                </a:spcBef>
              </a:pPr>
              <a:r>
                <a:rPr lang="en-US" sz="3200" dirty="0" smtClean="0"/>
                <a:t>  subspace  of best fit to</a:t>
              </a:r>
            </a:p>
            <a:p>
              <a:pPr algn="l">
                <a:spcBef>
                  <a:spcPts val="2400"/>
                </a:spcBef>
                <a:buFontTx/>
                <a:buChar char="•"/>
              </a:pPr>
              <a:r>
                <a:rPr lang="en-US" sz="3200" dirty="0" smtClean="0"/>
                <a:t>       captures sentiment</a:t>
              </a:r>
            </a:p>
            <a:p>
              <a:pPr algn="l">
                <a:spcBef>
                  <a:spcPts val="0"/>
                </a:spcBef>
              </a:pPr>
              <a:r>
                <a:rPr lang="en-US" sz="3200" dirty="0" smtClean="0"/>
                <a:t>    variance in</a:t>
              </a:r>
            </a:p>
          </p:txBody>
        </p:sp>
        <p:pic>
          <p:nvPicPr>
            <p:cNvPr id="162" name="Picture 161" descr="TP_tmp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11833298" y="2832072"/>
              <a:ext cx="452158" cy="328618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175" name="Oval 174"/>
          <p:cNvSpPr/>
          <p:nvPr/>
        </p:nvSpPr>
        <p:spPr bwMode="auto">
          <a:xfrm>
            <a:off x="10427390" y="6523470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9565592" y="7337685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2" name="Oval 181"/>
          <p:cNvSpPr/>
          <p:nvPr/>
        </p:nvSpPr>
        <p:spPr bwMode="auto">
          <a:xfrm>
            <a:off x="10832933" y="6169269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3" name="Oval 182"/>
          <p:cNvSpPr/>
          <p:nvPr/>
        </p:nvSpPr>
        <p:spPr bwMode="auto">
          <a:xfrm>
            <a:off x="10555343" y="6410346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4" name="Oval 183"/>
          <p:cNvSpPr/>
          <p:nvPr/>
        </p:nvSpPr>
        <p:spPr bwMode="auto">
          <a:xfrm>
            <a:off x="10135286" y="6801060"/>
            <a:ext cx="91440" cy="9144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10674584" y="6300351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6" name="Oval 185"/>
          <p:cNvSpPr/>
          <p:nvPr/>
        </p:nvSpPr>
        <p:spPr bwMode="auto">
          <a:xfrm>
            <a:off x="10285238" y="6665937"/>
            <a:ext cx="91440" cy="91440"/>
          </a:xfrm>
          <a:prstGeom prst="ellipse">
            <a:avLst/>
          </a:prstGeom>
          <a:solidFill>
            <a:srgbClr val="9600E1"/>
          </a:solidFill>
          <a:ln w="25400" cap="flat" cmpd="sng" algn="ctr">
            <a:solidFill>
              <a:srgbClr val="9600E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7" name="Oval 186"/>
          <p:cNvSpPr/>
          <p:nvPr/>
        </p:nvSpPr>
        <p:spPr bwMode="auto">
          <a:xfrm>
            <a:off x="8824718" y="8006445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8" name="Oval 187"/>
          <p:cNvSpPr/>
          <p:nvPr/>
        </p:nvSpPr>
        <p:spPr bwMode="auto">
          <a:xfrm>
            <a:off x="8326682" y="8480202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8174288" y="8634195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0" name="Oval 189"/>
          <p:cNvSpPr/>
          <p:nvPr/>
        </p:nvSpPr>
        <p:spPr bwMode="auto">
          <a:xfrm>
            <a:off x="8470658" y="8360505"/>
            <a:ext cx="91440" cy="91440"/>
          </a:xfrm>
          <a:prstGeom prst="ellipse">
            <a:avLst/>
          </a:prstGeom>
          <a:solidFill>
            <a:srgbClr val="C80000"/>
          </a:solidFill>
          <a:ln w="25400" cap="flat" cmpd="sng" algn="ctr">
            <a:solidFill>
              <a:srgbClr val="C8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1" name="Oval 190"/>
          <p:cNvSpPr/>
          <p:nvPr/>
        </p:nvSpPr>
        <p:spPr bwMode="auto">
          <a:xfrm>
            <a:off x="8638253" y="8203068"/>
            <a:ext cx="91440" cy="91440"/>
          </a:xfrm>
          <a:prstGeom prst="ellipse">
            <a:avLst/>
          </a:prstGeom>
          <a:solidFill>
            <a:srgbClr val="9600E1"/>
          </a:solidFill>
          <a:ln w="25400" cap="flat" cmpd="sng" algn="ctr">
            <a:solidFill>
              <a:srgbClr val="9600E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8758721" y="8086044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3" name="Oval 192"/>
          <p:cNvSpPr/>
          <p:nvPr/>
        </p:nvSpPr>
        <p:spPr bwMode="auto">
          <a:xfrm>
            <a:off x="9164405" y="7697154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4" name="Oval 193"/>
          <p:cNvSpPr/>
          <p:nvPr/>
        </p:nvSpPr>
        <p:spPr bwMode="auto">
          <a:xfrm>
            <a:off x="8419175" y="8400147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8820818" y="8016918"/>
            <a:ext cx="91440" cy="9144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48" name="Picture 4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8448989" y="5570547"/>
            <a:ext cx="408978" cy="408978"/>
          </a:xfrm>
          <a:prstGeom prst="rect">
            <a:avLst/>
          </a:prstGeom>
          <a:noFill/>
          <a:ln/>
          <a:effectLst/>
        </p:spPr>
      </p:pic>
      <p:grpSp>
        <p:nvGrpSpPr>
          <p:cNvPr id="3" name="Group 53"/>
          <p:cNvGrpSpPr/>
          <p:nvPr/>
        </p:nvGrpSpPr>
        <p:grpSpPr>
          <a:xfrm>
            <a:off x="368124" y="2078251"/>
            <a:ext cx="7412231" cy="1451856"/>
            <a:chOff x="368124" y="2078251"/>
            <a:chExt cx="7412231" cy="1451856"/>
          </a:xfrm>
        </p:grpSpPr>
        <p:pic>
          <p:nvPicPr>
            <p:cNvPr id="55" name="Picture 54" descr="TP_tmp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368124" y="2078251"/>
              <a:ext cx="7412231" cy="1451856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7136187" y="310918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57" name="Line 41"/>
            <p:cNvSpPr>
              <a:spLocks noChangeShapeType="1"/>
            </p:cNvSpPr>
            <p:nvPr/>
          </p:nvSpPr>
          <p:spPr bwMode="auto">
            <a:xfrm>
              <a:off x="7136187" y="2247864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58" name="Line 48"/>
            <p:cNvSpPr>
              <a:spLocks noChangeShapeType="1"/>
            </p:cNvSpPr>
            <p:nvPr/>
          </p:nvSpPr>
          <p:spPr bwMode="auto">
            <a:xfrm>
              <a:off x="4640237" y="3117337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59" name="Line 49"/>
            <p:cNvSpPr>
              <a:spLocks noChangeShapeType="1"/>
            </p:cNvSpPr>
            <p:nvPr/>
          </p:nvSpPr>
          <p:spPr bwMode="auto">
            <a:xfrm>
              <a:off x="4643208" y="2174838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 flipH="1">
              <a:off x="1974788" y="2211351"/>
              <a:ext cx="0" cy="28202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3745624" y="2458538"/>
              <a:ext cx="19351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i="1" dirty="0" smtClean="0">
                  <a:solidFill>
                    <a:srgbClr val="9600E1"/>
                  </a:solidFill>
                </a:rPr>
                <a:t>highly  recommend</a:t>
              </a:r>
              <a:endParaRPr lang="en-US" sz="2800" dirty="0"/>
            </a:p>
          </p:txBody>
        </p:sp>
        <p:sp>
          <p:nvSpPr>
            <p:cNvPr id="62" name="Line 50"/>
            <p:cNvSpPr>
              <a:spLocks noChangeShapeType="1"/>
            </p:cNvSpPr>
            <p:nvPr/>
          </p:nvSpPr>
          <p:spPr bwMode="auto">
            <a:xfrm>
              <a:off x="1974218" y="3124176"/>
              <a:ext cx="0" cy="24551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130046" tIns="65023" rIns="130046" bIns="65023"/>
            <a:lstStyle/>
            <a:p>
              <a:endParaRPr lang="en-US"/>
            </a:p>
          </p:txBody>
        </p:sp>
      </p:grpSp>
      <p:pic>
        <p:nvPicPr>
          <p:cNvPr id="64" name="Picture 6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591856" y="4058524"/>
            <a:ext cx="452158" cy="328618"/>
          </a:xfrm>
          <a:prstGeom prst="rect">
            <a:avLst/>
          </a:prstGeom>
          <a:noFill/>
          <a:ln/>
          <a:effectLst/>
        </p:spPr>
      </p:pic>
      <p:sp>
        <p:nvSpPr>
          <p:cNvPr id="66" name="Text Box 18"/>
          <p:cNvSpPr txBox="1">
            <a:spLocks noChangeArrowheads="1"/>
          </p:cNvSpPr>
          <p:nvPr/>
        </p:nvSpPr>
        <p:spPr bwMode="auto">
          <a:xfrm>
            <a:off x="112624" y="5374271"/>
            <a:ext cx="6900957" cy="370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100000"/>
              </a:spcBef>
              <a:buFontTx/>
              <a:buChar char="•"/>
            </a:pPr>
            <a:r>
              <a:rPr lang="en-US" sz="3200" dirty="0" smtClean="0"/>
              <a:t>                           generates N new features 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/>
              <a:t>                                                   : “Did</a:t>
            </a:r>
            <a:r>
              <a:rPr lang="en-US" sz="3200" i="1" dirty="0" smtClean="0"/>
              <a:t> </a:t>
            </a:r>
            <a:r>
              <a:rPr lang="en-US" sz="3200" i="1" dirty="0" smtClean="0">
                <a:solidFill>
                  <a:srgbClr val="9600E1"/>
                </a:solidFill>
              </a:rPr>
              <a:t>highly recommend</a:t>
            </a:r>
            <a:r>
              <a:rPr lang="en-US" sz="3200" i="1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/>
              <a:t>appear?”</a:t>
            </a:r>
          </a:p>
          <a:p>
            <a:pPr algn="l">
              <a:lnSpc>
                <a:spcPct val="125000"/>
              </a:lnSpc>
              <a:spcBef>
                <a:spcPts val="2400"/>
              </a:spcBef>
              <a:buFontTx/>
              <a:buChar char="•"/>
            </a:pPr>
            <a:r>
              <a:rPr lang="en-US" sz="3200" dirty="0" smtClean="0"/>
              <a:t> Sometimes predictors capture                  non-sentiment information</a:t>
            </a:r>
          </a:p>
        </p:txBody>
      </p:sp>
      <p:grpSp>
        <p:nvGrpSpPr>
          <p:cNvPr id="4" name="Group 66"/>
          <p:cNvGrpSpPr/>
          <p:nvPr/>
        </p:nvGrpSpPr>
        <p:grpSpPr>
          <a:xfrm>
            <a:off x="514268" y="5409688"/>
            <a:ext cx="2062293" cy="525989"/>
            <a:chOff x="514268" y="5008045"/>
            <a:chExt cx="2062293" cy="525989"/>
          </a:xfrm>
        </p:grpSpPr>
        <p:pic>
          <p:nvPicPr>
            <p:cNvPr id="68" name="Picture 67" descr="TP_t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/>
            <a:stretch>
              <a:fillRect/>
            </a:stretch>
          </p:blipFill>
          <p:spPr bwMode="auto">
            <a:xfrm>
              <a:off x="514268" y="5052043"/>
              <a:ext cx="2062293" cy="48199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9" name="Rectangle 68"/>
            <p:cNvSpPr/>
            <p:nvPr/>
          </p:nvSpPr>
          <p:spPr bwMode="auto">
            <a:xfrm>
              <a:off x="1107542" y="5008045"/>
              <a:ext cx="11737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 smtClean="0">
                  <a:solidFill>
                    <a:srgbClr val="9600E1"/>
                  </a:solidFill>
                </a:rPr>
                <a:t>pivots</a:t>
              </a:r>
              <a:r>
                <a:rPr lang="en-US" sz="2800" dirty="0" smtClean="0">
                  <a:solidFill>
                    <a:srgbClr val="9600E1"/>
                  </a:solidFill>
                </a:rPr>
                <a:t> </a:t>
              </a:r>
              <a:endParaRPr lang="en-US" sz="2800" dirty="0"/>
            </a:p>
          </p:txBody>
        </p:sp>
      </p:grpSp>
      <p:pic>
        <p:nvPicPr>
          <p:cNvPr id="70" name="Picture 6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551184" y="6285316"/>
            <a:ext cx="4257325" cy="526570"/>
          </a:xfrm>
          <a:prstGeom prst="rect">
            <a:avLst/>
          </a:prstGeom>
          <a:noFill/>
          <a:ln/>
          <a:effectLst/>
        </p:spPr>
      </p:pic>
      <p:sp>
        <p:nvSpPr>
          <p:cNvPr id="71" name="Rectangle 70"/>
          <p:cNvSpPr/>
          <p:nvPr/>
        </p:nvSpPr>
        <p:spPr bwMode="auto">
          <a:xfrm>
            <a:off x="2632022" y="6152556"/>
            <a:ext cx="17891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highly</a:t>
            </a:r>
          </a:p>
          <a:p>
            <a:pPr>
              <a:lnSpc>
                <a:spcPct val="75000"/>
              </a:lnSpc>
            </a:pPr>
            <a:r>
              <a:rPr lang="en-US" sz="2800" i="1" dirty="0" smtClean="0">
                <a:solidFill>
                  <a:srgbClr val="9600E1"/>
                </a:solidFill>
              </a:rPr>
              <a:t>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  <p:sp>
        <p:nvSpPr>
          <p:cNvPr id="72" name="Rectangle 71"/>
          <p:cNvSpPr/>
          <p:nvPr/>
        </p:nvSpPr>
        <p:spPr bwMode="auto">
          <a:xfrm>
            <a:off x="1149979" y="6318243"/>
            <a:ext cx="1314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i="1" dirty="0" smtClean="0">
                <a:solidFill>
                  <a:srgbClr val="9600E1"/>
                </a:solidFill>
              </a:rPr>
              <a:t>highly recommend</a:t>
            </a:r>
            <a:r>
              <a:rPr lang="en-US" sz="2800" dirty="0" smtClean="0">
                <a:solidFill>
                  <a:srgbClr val="9600E1"/>
                </a:solidFill>
              </a:rPr>
              <a:t> </a:t>
            </a:r>
            <a:endParaRPr lang="en-US" sz="2800" dirty="0"/>
          </a:p>
        </p:txBody>
      </p:sp>
      <p:pic>
        <p:nvPicPr>
          <p:cNvPr id="49" name="Picture 48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8806656" y="3544652"/>
            <a:ext cx="408978" cy="408978"/>
          </a:xfrm>
          <a:prstGeom prst="rect">
            <a:avLst/>
          </a:prstGeom>
          <a:noFill/>
          <a:ln/>
          <a:effectLst/>
        </p:spPr>
      </p:pic>
      <p:pic>
        <p:nvPicPr>
          <p:cNvPr id="50" name="Picture 4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9310712" y="2248508"/>
            <a:ext cx="408978" cy="40897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P projects onto shared subspace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rot="5400000">
            <a:off x="9531836" y="6300807"/>
            <a:ext cx="2263806" cy="0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</a:ln>
          <a:scene3d>
            <a:camera prst="perspectiveHeroicExtremeRightFacing" fov="2700000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801576" y="6519885"/>
            <a:ext cx="3979917" cy="88452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  <a:scene3d>
            <a:camera prst="perspectiveContrastingRightFacing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729693" y="6599715"/>
            <a:ext cx="3979917" cy="88452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  <a:scene3d>
            <a:camera prst="perspectiveContrastingRightFacing">
              <a:rot lat="623785" lon="3600000" rev="213211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52"/>
          <p:cNvGrpSpPr/>
          <p:nvPr/>
        </p:nvGrpSpPr>
        <p:grpSpPr>
          <a:xfrm>
            <a:off x="9932567" y="5651514"/>
            <a:ext cx="1716111" cy="1533546"/>
            <a:chOff x="9642518" y="5643573"/>
            <a:chExt cx="1716111" cy="1533546"/>
          </a:xfrm>
          <a:scene3d>
            <a:camera prst="isometricOffAxis1Top">
              <a:rot lat="19156276" lon="18420837" rev="3436848"/>
            </a:camera>
            <a:lightRig rig="threePt" dir="t"/>
          </a:scene3d>
        </p:grpSpPr>
        <p:sp>
          <p:nvSpPr>
            <p:cNvPr id="121" name="Rectangle 120"/>
            <p:cNvSpPr/>
            <p:nvPr/>
          </p:nvSpPr>
          <p:spPr bwMode="auto">
            <a:xfrm>
              <a:off x="9642518" y="5643573"/>
              <a:ext cx="1716111" cy="1533546"/>
            </a:xfrm>
            <a:prstGeom prst="rect">
              <a:avLst/>
            </a:prstGeom>
            <a:solidFill>
              <a:srgbClr val="C80000">
                <a:alpha val="63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grpSp>
          <p:nvGrpSpPr>
            <p:cNvPr id="3" name="Group 119"/>
            <p:cNvGrpSpPr/>
            <p:nvPr/>
          </p:nvGrpSpPr>
          <p:grpSpPr>
            <a:xfrm>
              <a:off x="9861596" y="5789625"/>
              <a:ext cx="1314468" cy="1204929"/>
              <a:chOff x="7999433" y="7651788"/>
              <a:chExt cx="1314468" cy="1204929"/>
            </a:xfrm>
          </p:grpSpPr>
          <p:sp>
            <p:nvSpPr>
              <p:cNvPr id="106" name="Oval 105"/>
              <p:cNvSpPr/>
              <p:nvPr/>
            </p:nvSpPr>
            <p:spPr bwMode="auto">
              <a:xfrm>
                <a:off x="8839232" y="810804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8108972" y="826044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8261372" y="869225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8528714" y="8418561"/>
                <a:ext cx="91440" cy="91440"/>
              </a:xfrm>
              <a:prstGeom prst="ellipse">
                <a:avLst/>
              </a:prstGeom>
              <a:solidFill>
                <a:srgbClr val="C80000"/>
              </a:solidFill>
              <a:ln w="25400" cap="flat" cmpd="sng" algn="ctr">
                <a:solidFill>
                  <a:srgbClr val="C8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 bwMode="auto">
              <a:xfrm>
                <a:off x="8401076" y="7980405"/>
                <a:ext cx="91440" cy="91440"/>
              </a:xfrm>
              <a:prstGeom prst="ellipse">
                <a:avLst/>
              </a:prstGeom>
              <a:solidFill>
                <a:srgbClr val="9600E1"/>
              </a:solidFill>
              <a:ln w="25400" cap="flat" cmpd="sng" algn="ctr">
                <a:solidFill>
                  <a:srgbClr val="9600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>
                <a:off x="8729693" y="801691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 bwMode="auto">
              <a:xfrm>
                <a:off x="9222461" y="794389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 bwMode="auto">
              <a:xfrm>
                <a:off x="7999433" y="765178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 bwMode="auto">
              <a:xfrm>
                <a:off x="9185948" y="876527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</p:grpSp>
      </p:grpSp>
      <p:grpSp>
        <p:nvGrpSpPr>
          <p:cNvPr id="4" name="Group 151"/>
          <p:cNvGrpSpPr/>
          <p:nvPr/>
        </p:nvGrpSpPr>
        <p:grpSpPr>
          <a:xfrm>
            <a:off x="368216" y="5132391"/>
            <a:ext cx="4051800" cy="2263806"/>
            <a:chOff x="624950" y="3416280"/>
            <a:chExt cx="4051800" cy="2263806"/>
          </a:xfrm>
        </p:grpSpPr>
        <p:cxnSp>
          <p:nvCxnSpPr>
            <p:cNvPr id="129" name="Straight Connector 128"/>
            <p:cNvCxnSpPr/>
            <p:nvPr/>
          </p:nvCxnSpPr>
          <p:spPr>
            <a:xfrm rot="5400000">
              <a:off x="1427093" y="4548183"/>
              <a:ext cx="226380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  <a:scene3d>
              <a:camera prst="perspectiveHeroicExtremeRightFacing" fov="2700000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696833" y="4767261"/>
              <a:ext cx="3979917" cy="88452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  <a:scene3d>
              <a:camera prst="perspectiveContrastingRightFacing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24950" y="4847091"/>
              <a:ext cx="3979917" cy="88452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  <a:scene3d>
              <a:camera prst="perspectiveContrastingRightFacing">
                <a:rot lat="623785" lon="3600000" rev="213211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00"/>
          <p:cNvGrpSpPr/>
          <p:nvPr/>
        </p:nvGrpSpPr>
        <p:grpSpPr>
          <a:xfrm>
            <a:off x="10847447" y="3124176"/>
            <a:ext cx="1368639" cy="1701141"/>
            <a:chOff x="9651353" y="2807649"/>
            <a:chExt cx="1505856" cy="1871616"/>
          </a:xfrm>
        </p:grpSpPr>
        <p:pic>
          <p:nvPicPr>
            <p:cNvPr id="197" name="Picture 196" descr="document_red.png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1353" y="2807649"/>
              <a:ext cx="1143000" cy="1508760"/>
            </a:xfrm>
            <a:prstGeom prst="rect">
              <a:avLst/>
            </a:prstGeom>
          </p:spPr>
        </p:pic>
        <p:pic>
          <p:nvPicPr>
            <p:cNvPr id="198" name="Picture 197" descr="document_red.png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2781" y="2989077"/>
              <a:ext cx="1143000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199" name="Picture 198" descr="document_red.png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4209" y="3170505"/>
              <a:ext cx="1143000" cy="1508760"/>
            </a:xfrm>
            <a:prstGeom prst="rect">
              <a:avLst/>
            </a:prstGeom>
            <a:solidFill>
              <a:schemeClr val="accent3"/>
            </a:solidFill>
          </p:spPr>
        </p:pic>
      </p:grpSp>
      <p:sp>
        <p:nvSpPr>
          <p:cNvPr id="200" name="Rectangle 3"/>
          <p:cNvSpPr>
            <a:spLocks noChangeArrowheads="1"/>
          </p:cNvSpPr>
          <p:nvPr/>
        </p:nvSpPr>
        <p:spPr bwMode="auto">
          <a:xfrm>
            <a:off x="10372778" y="2028786"/>
            <a:ext cx="2008215" cy="85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600" u="sng" dirty="0" smtClean="0">
                <a:solidFill>
                  <a:srgbClr val="C80000"/>
                </a:solidFill>
                <a:latin typeface="Arial headings"/>
              </a:rPr>
              <a:t>Target</a:t>
            </a:r>
            <a:endParaRPr lang="en-US" sz="3600" u="sng" dirty="0">
              <a:solidFill>
                <a:srgbClr val="C80000"/>
              </a:solidFill>
              <a:latin typeface="Arial headings"/>
            </a:endParaRPr>
          </a:p>
        </p:txBody>
      </p:sp>
      <p:grpSp>
        <p:nvGrpSpPr>
          <p:cNvPr id="6" name="Group 201"/>
          <p:cNvGrpSpPr/>
          <p:nvPr/>
        </p:nvGrpSpPr>
        <p:grpSpPr>
          <a:xfrm>
            <a:off x="769859" y="3051150"/>
            <a:ext cx="1371600" cy="1700784"/>
            <a:chOff x="1215982" y="2820345"/>
            <a:chExt cx="1524961" cy="1846886"/>
          </a:xfrm>
        </p:grpSpPr>
        <p:pic>
          <p:nvPicPr>
            <p:cNvPr id="203" name="Picture 202" descr="document_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5982" y="2820345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04" name="Picture 203" descr="document_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9291" y="2984149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05" name="Picture 204" descr="document_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024" y="3158471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</p:grpSp>
      <p:sp>
        <p:nvSpPr>
          <p:cNvPr id="206" name="Rectangle 3"/>
          <p:cNvSpPr>
            <a:spLocks noChangeArrowheads="1"/>
          </p:cNvSpPr>
          <p:nvPr/>
        </p:nvSpPr>
        <p:spPr bwMode="auto">
          <a:xfrm>
            <a:off x="-33427" y="1972415"/>
            <a:ext cx="2008215" cy="85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600" u="sng" dirty="0" smtClean="0">
                <a:solidFill>
                  <a:srgbClr val="0000D0"/>
                </a:solidFill>
                <a:latin typeface="Arial headings"/>
              </a:rPr>
              <a:t>Source</a:t>
            </a:r>
            <a:endParaRPr lang="en-US" sz="3600" u="sng" dirty="0">
              <a:solidFill>
                <a:srgbClr val="0000D0"/>
              </a:solidFill>
              <a:latin typeface="Arial headings"/>
            </a:endParaRPr>
          </a:p>
        </p:txBody>
      </p:sp>
      <p:grpSp>
        <p:nvGrpSpPr>
          <p:cNvPr id="7" name="Group 230"/>
          <p:cNvGrpSpPr/>
          <p:nvPr/>
        </p:nvGrpSpPr>
        <p:grpSpPr>
          <a:xfrm>
            <a:off x="1572002" y="5570547"/>
            <a:ext cx="1679599" cy="1971701"/>
            <a:chOff x="6027731" y="5680086"/>
            <a:chExt cx="1679599" cy="1971701"/>
          </a:xfrm>
          <a:scene3d>
            <a:camera prst="perspectiveRelaxed">
              <a:rot lat="17400000" lon="600000" rev="21594000"/>
            </a:camera>
            <a:lightRig rig="threePt" dir="t"/>
          </a:scene3d>
        </p:grpSpPr>
        <p:sp>
          <p:nvSpPr>
            <p:cNvPr id="230" name="Rectangle 229"/>
            <p:cNvSpPr/>
            <p:nvPr/>
          </p:nvSpPr>
          <p:spPr bwMode="auto">
            <a:xfrm>
              <a:off x="6027731" y="5680086"/>
              <a:ext cx="1679599" cy="1971701"/>
            </a:xfrm>
            <a:prstGeom prst="rect">
              <a:avLst/>
            </a:prstGeom>
            <a:solidFill>
              <a:srgbClr val="0000D0">
                <a:alpha val="67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17" name="Oval 216"/>
            <p:cNvSpPr/>
            <p:nvPr/>
          </p:nvSpPr>
          <p:spPr bwMode="auto">
            <a:xfrm>
              <a:off x="6191882" y="6008703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18" name="Oval 217"/>
            <p:cNvSpPr/>
            <p:nvPr/>
          </p:nvSpPr>
          <p:spPr bwMode="auto">
            <a:xfrm>
              <a:off x="6666551" y="7067580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1" name="Oval 220"/>
            <p:cNvSpPr/>
            <p:nvPr/>
          </p:nvSpPr>
          <p:spPr bwMode="auto">
            <a:xfrm>
              <a:off x="7232660" y="6994554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2" name="Oval 221"/>
            <p:cNvSpPr/>
            <p:nvPr/>
          </p:nvSpPr>
          <p:spPr bwMode="auto">
            <a:xfrm>
              <a:off x="6210296" y="6994554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4" name="Oval 223"/>
            <p:cNvSpPr/>
            <p:nvPr/>
          </p:nvSpPr>
          <p:spPr bwMode="auto">
            <a:xfrm>
              <a:off x="7512698" y="6300807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5" name="Oval 224"/>
            <p:cNvSpPr/>
            <p:nvPr/>
          </p:nvSpPr>
          <p:spPr bwMode="auto">
            <a:xfrm>
              <a:off x="7013582" y="6453207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6" name="Oval 225"/>
            <p:cNvSpPr/>
            <p:nvPr/>
          </p:nvSpPr>
          <p:spPr bwMode="auto">
            <a:xfrm>
              <a:off x="6356348" y="6605607"/>
              <a:ext cx="91440" cy="9144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7" name="Oval 226"/>
            <p:cNvSpPr/>
            <p:nvPr/>
          </p:nvSpPr>
          <p:spPr bwMode="auto">
            <a:xfrm>
              <a:off x="6849116" y="6118242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6721478" y="6684036"/>
              <a:ext cx="91440" cy="91440"/>
            </a:xfrm>
            <a:prstGeom prst="ellipse">
              <a:avLst/>
            </a:prstGeom>
            <a:solidFill>
              <a:srgbClr val="9600E1"/>
            </a:solidFill>
            <a:ln w="25400" cap="flat" cmpd="sng" algn="ctr">
              <a:solidFill>
                <a:srgbClr val="9600E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</p:grpSp>
      <p:pic>
        <p:nvPicPr>
          <p:cNvPr id="71" name="Picture 7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 rot="19594310">
            <a:off x="3695525" y="4724272"/>
            <a:ext cx="943697" cy="578395"/>
          </a:xfrm>
          <a:prstGeom prst="rect">
            <a:avLst/>
          </a:prstGeom>
          <a:noFill/>
          <a:ln/>
          <a:effectLst/>
        </p:spPr>
      </p:pic>
      <p:cxnSp>
        <p:nvCxnSpPr>
          <p:cNvPr id="239" name="Straight Connector 238"/>
          <p:cNvCxnSpPr/>
          <p:nvPr/>
        </p:nvCxnSpPr>
        <p:spPr>
          <a:xfrm rot="10800000" flipV="1">
            <a:off x="3763925" y="4584694"/>
            <a:ext cx="1971704" cy="1241443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8072459" y="4584696"/>
            <a:ext cx="1533544" cy="1314469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 rot="2371941">
            <a:off x="8767991" y="4746218"/>
            <a:ext cx="948058" cy="581068"/>
          </a:xfrm>
          <a:prstGeom prst="rect">
            <a:avLst/>
          </a:prstGeom>
          <a:noFill/>
          <a:ln/>
          <a:effectLst/>
        </p:spPr>
      </p:pic>
      <p:pic>
        <p:nvPicPr>
          <p:cNvPr id="70" name="Picture 6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37254" y="8009148"/>
            <a:ext cx="10094716" cy="1391312"/>
          </a:xfrm>
          <a:prstGeom prst="rect">
            <a:avLst/>
          </a:prstGeom>
          <a:noFill/>
          <a:ln/>
          <a:effectLst/>
        </p:spPr>
      </p:pic>
      <p:sp>
        <p:nvSpPr>
          <p:cNvPr id="256" name="Right Arrow 255"/>
          <p:cNvSpPr/>
          <p:nvPr/>
        </p:nvSpPr>
        <p:spPr bwMode="auto">
          <a:xfrm>
            <a:off x="3106691" y="3051150"/>
            <a:ext cx="1862163" cy="803286"/>
          </a:xfrm>
          <a:prstGeom prst="rightArrow">
            <a:avLst/>
          </a:prstGeom>
          <a:gradFill>
            <a:gsLst>
              <a:gs pos="0">
                <a:srgbClr val="0000C8"/>
              </a:gs>
              <a:gs pos="100000">
                <a:srgbClr val="9600E1"/>
              </a:gs>
            </a:gsLst>
            <a:lin ang="0" scaled="1"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52" name="Picture 51" descr="thumbs-up-down.png"/>
          <p:cNvPicPr>
            <a:picLocks noChangeAspect="1"/>
          </p:cNvPicPr>
          <p:nvPr/>
        </p:nvPicPr>
        <p:blipFill>
          <a:blip r:embed="rId11" cstate="print"/>
          <a:srcRect r="50000" b="27636"/>
          <a:stretch>
            <a:fillRect/>
          </a:stretch>
        </p:blipFill>
        <p:spPr>
          <a:xfrm>
            <a:off x="2558996" y="8045663"/>
            <a:ext cx="782088" cy="1131903"/>
          </a:xfrm>
          <a:prstGeom prst="rect">
            <a:avLst/>
          </a:prstGeom>
        </p:spPr>
      </p:pic>
      <p:pic>
        <p:nvPicPr>
          <p:cNvPr id="53" name="Picture 52" descr="thumbs-up-down.png"/>
          <p:cNvPicPr>
            <a:picLocks noChangeAspect="1"/>
          </p:cNvPicPr>
          <p:nvPr/>
        </p:nvPicPr>
        <p:blipFill>
          <a:blip r:embed="rId11" cstate="print"/>
          <a:srcRect r="50000" b="27636"/>
          <a:stretch>
            <a:fillRect/>
          </a:stretch>
        </p:blipFill>
        <p:spPr>
          <a:xfrm>
            <a:off x="7889894" y="8009150"/>
            <a:ext cx="782088" cy="1131903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 bwMode="auto">
          <a:xfrm>
            <a:off x="8839232" y="8009150"/>
            <a:ext cx="1204929" cy="1314468"/>
          </a:xfrm>
          <a:prstGeom prst="ellipse">
            <a:avLst/>
          </a:prstGeom>
          <a:noFill/>
          <a:ln w="25400" cap="flat" cmpd="sng" algn="ctr">
            <a:solidFill>
              <a:srgbClr val="78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grpSp>
        <p:nvGrpSpPr>
          <p:cNvPr id="8" name="Group 54"/>
          <p:cNvGrpSpPr/>
          <p:nvPr/>
        </p:nvGrpSpPr>
        <p:grpSpPr>
          <a:xfrm>
            <a:off x="5735627" y="2284377"/>
            <a:ext cx="2008215" cy="2008215"/>
            <a:chOff x="5587988" y="4749798"/>
            <a:chExt cx="2008215" cy="2008215"/>
          </a:xfrm>
        </p:grpSpPr>
        <p:sp>
          <p:nvSpPr>
            <p:cNvPr id="56" name="Rectangle 55"/>
            <p:cNvSpPr/>
            <p:nvPr/>
          </p:nvSpPr>
          <p:spPr bwMode="auto">
            <a:xfrm>
              <a:off x="5587988" y="4749798"/>
              <a:ext cx="2008215" cy="2008215"/>
            </a:xfrm>
            <a:prstGeom prst="rect">
              <a:avLst/>
            </a:prstGeom>
            <a:solidFill>
              <a:srgbClr val="A349A4">
                <a:alpha val="25000"/>
              </a:srgbClr>
            </a:solidFill>
            <a:ln w="50800" cap="flat" cmpd="sng" algn="ctr">
              <a:solidFill>
                <a:srgbClr val="A349A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rot="5400000">
              <a:off x="5775326" y="5749926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>
              <a:off x="5815025" y="5789625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 bwMode="auto">
            <a:xfrm>
              <a:off x="6002969" y="5296542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6666551" y="6026802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7104707" y="6154755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6021383" y="6282393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6904043" y="5588646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167435" y="5893446"/>
              <a:ext cx="91440" cy="9144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660203" y="5406081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6867530" y="6172854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D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</p:grpSp>
      <p:sp>
        <p:nvSpPr>
          <p:cNvPr id="67" name="Right Arrow 66"/>
          <p:cNvSpPr/>
          <p:nvPr/>
        </p:nvSpPr>
        <p:spPr bwMode="auto">
          <a:xfrm rot="10800000">
            <a:off x="8474101" y="3051151"/>
            <a:ext cx="1862163" cy="803286"/>
          </a:xfrm>
          <a:prstGeom prst="rightArrow">
            <a:avLst/>
          </a:prstGeom>
          <a:gradFill>
            <a:gsLst>
              <a:gs pos="0">
                <a:srgbClr val="C80000"/>
              </a:gs>
              <a:gs pos="100000">
                <a:srgbClr val="A349A4"/>
              </a:gs>
            </a:gsLst>
            <a:lin ang="0" scaled="1"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Outline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268" y="2028786"/>
            <a:ext cx="12049290" cy="746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C8"/>
                </a:solidFill>
              </a:rPr>
              <a:t>Domain Adaptation: Common Concepts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Semi-supervised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Learning with Shared Support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Learning Shared Representations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2"/>
                </a:solidFill>
              </a:rPr>
              <a:t>Feature-Based Approaches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Parameter-Based Approaches 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Open Questions and Uncovered Algorithms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headings"/>
                <a:ea typeface="+mj-ea"/>
                <a:cs typeface="+mj-cs"/>
                <a:sym typeface="Arial Narrow" pitchFamily="34" charset="0"/>
              </a:rPr>
              <a:t>P projects onto shared subspace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rot="5400000">
            <a:off x="9531836" y="6300807"/>
            <a:ext cx="2263806" cy="0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</a:ln>
          <a:scene3d>
            <a:camera prst="perspectiveHeroicExtremeRightFacing" fov="2700000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801576" y="6519885"/>
            <a:ext cx="3979917" cy="88452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  <a:scene3d>
            <a:camera prst="perspectiveContrastingRightFacing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729693" y="6599715"/>
            <a:ext cx="3979917" cy="88452"/>
          </a:xfrm>
          <a:prstGeom prst="line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  <a:scene3d>
            <a:camera prst="perspectiveContrastingRightFacing">
              <a:rot lat="623785" lon="3600000" rev="213211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52"/>
          <p:cNvGrpSpPr/>
          <p:nvPr/>
        </p:nvGrpSpPr>
        <p:grpSpPr>
          <a:xfrm>
            <a:off x="9932567" y="5651514"/>
            <a:ext cx="1716111" cy="1533546"/>
            <a:chOff x="9642518" y="5643573"/>
            <a:chExt cx="1716111" cy="1533546"/>
          </a:xfrm>
          <a:scene3d>
            <a:camera prst="isometricOffAxis1Top">
              <a:rot lat="19156276" lon="18420837" rev="3436848"/>
            </a:camera>
            <a:lightRig rig="threePt" dir="t"/>
          </a:scene3d>
        </p:grpSpPr>
        <p:sp>
          <p:nvSpPr>
            <p:cNvPr id="121" name="Rectangle 120"/>
            <p:cNvSpPr/>
            <p:nvPr/>
          </p:nvSpPr>
          <p:spPr bwMode="auto">
            <a:xfrm>
              <a:off x="9642518" y="5643573"/>
              <a:ext cx="1716111" cy="1533546"/>
            </a:xfrm>
            <a:prstGeom prst="rect">
              <a:avLst/>
            </a:prstGeom>
            <a:solidFill>
              <a:srgbClr val="C80000">
                <a:alpha val="63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grpSp>
          <p:nvGrpSpPr>
            <p:cNvPr id="3" name="Group 119"/>
            <p:cNvGrpSpPr/>
            <p:nvPr/>
          </p:nvGrpSpPr>
          <p:grpSpPr>
            <a:xfrm>
              <a:off x="9861596" y="5789625"/>
              <a:ext cx="1314468" cy="1204929"/>
              <a:chOff x="7999433" y="7651788"/>
              <a:chExt cx="1314468" cy="1204929"/>
            </a:xfrm>
          </p:grpSpPr>
          <p:sp>
            <p:nvSpPr>
              <p:cNvPr id="106" name="Oval 105"/>
              <p:cNvSpPr/>
              <p:nvPr/>
            </p:nvSpPr>
            <p:spPr bwMode="auto">
              <a:xfrm>
                <a:off x="8839232" y="810804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8108972" y="826044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8261372" y="869225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8528714" y="8418561"/>
                <a:ext cx="91440" cy="91440"/>
              </a:xfrm>
              <a:prstGeom prst="ellipse">
                <a:avLst/>
              </a:prstGeom>
              <a:solidFill>
                <a:srgbClr val="C80000"/>
              </a:solidFill>
              <a:ln w="25400" cap="flat" cmpd="sng" algn="ctr">
                <a:solidFill>
                  <a:srgbClr val="C8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 bwMode="auto">
              <a:xfrm>
                <a:off x="8401076" y="7980405"/>
                <a:ext cx="91440" cy="91440"/>
              </a:xfrm>
              <a:prstGeom prst="ellipse">
                <a:avLst/>
              </a:prstGeom>
              <a:solidFill>
                <a:srgbClr val="9600E1"/>
              </a:solidFill>
              <a:ln w="25400" cap="flat" cmpd="sng" algn="ctr">
                <a:solidFill>
                  <a:srgbClr val="9600E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>
                <a:off x="8729693" y="801691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 bwMode="auto">
              <a:xfrm>
                <a:off x="9222461" y="7943892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 bwMode="auto">
              <a:xfrm>
                <a:off x="7999433" y="765178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 bwMode="auto">
              <a:xfrm>
                <a:off x="9185948" y="876527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itchFamily="34" charset="0"/>
                  <a:ea typeface="ヒラギノ角ゴ Pro W3" pitchFamily="-80" charset="-128"/>
                  <a:sym typeface="Arial Narrow" pitchFamily="34" charset="0"/>
                </a:endParaRPr>
              </a:p>
            </p:txBody>
          </p:sp>
        </p:grpSp>
      </p:grpSp>
      <p:grpSp>
        <p:nvGrpSpPr>
          <p:cNvPr id="4" name="Group 151"/>
          <p:cNvGrpSpPr/>
          <p:nvPr/>
        </p:nvGrpSpPr>
        <p:grpSpPr>
          <a:xfrm>
            <a:off x="368216" y="5132391"/>
            <a:ext cx="4051800" cy="2263806"/>
            <a:chOff x="624950" y="3416280"/>
            <a:chExt cx="4051800" cy="2263806"/>
          </a:xfrm>
        </p:grpSpPr>
        <p:cxnSp>
          <p:nvCxnSpPr>
            <p:cNvPr id="129" name="Straight Connector 128"/>
            <p:cNvCxnSpPr/>
            <p:nvPr/>
          </p:nvCxnSpPr>
          <p:spPr>
            <a:xfrm rot="5400000">
              <a:off x="1427093" y="4548183"/>
              <a:ext cx="226380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  <a:scene3d>
              <a:camera prst="perspectiveHeroicExtremeRightFacing" fov="2700000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696833" y="4767261"/>
              <a:ext cx="3979917" cy="88452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  <a:scene3d>
              <a:camera prst="perspectiveContrastingRightFacing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24950" y="4847091"/>
              <a:ext cx="3979917" cy="88452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  <a:scene3d>
              <a:camera prst="perspectiveContrastingRightFacing">
                <a:rot lat="623785" lon="3600000" rev="213211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00"/>
          <p:cNvGrpSpPr/>
          <p:nvPr/>
        </p:nvGrpSpPr>
        <p:grpSpPr>
          <a:xfrm>
            <a:off x="10847447" y="3124176"/>
            <a:ext cx="1368639" cy="1701141"/>
            <a:chOff x="9651353" y="2807649"/>
            <a:chExt cx="1505856" cy="1871616"/>
          </a:xfrm>
        </p:grpSpPr>
        <p:pic>
          <p:nvPicPr>
            <p:cNvPr id="197" name="Picture 196" descr="document_red.png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1353" y="2807649"/>
              <a:ext cx="1143000" cy="1508760"/>
            </a:xfrm>
            <a:prstGeom prst="rect">
              <a:avLst/>
            </a:prstGeom>
          </p:spPr>
        </p:pic>
        <p:pic>
          <p:nvPicPr>
            <p:cNvPr id="198" name="Picture 197" descr="document_red.png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2781" y="2989077"/>
              <a:ext cx="1143000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199" name="Picture 198" descr="document_red.png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4209" y="3170505"/>
              <a:ext cx="1143000" cy="1508760"/>
            </a:xfrm>
            <a:prstGeom prst="rect">
              <a:avLst/>
            </a:prstGeom>
            <a:solidFill>
              <a:schemeClr val="accent3"/>
            </a:solidFill>
          </p:spPr>
        </p:pic>
      </p:grpSp>
      <p:sp>
        <p:nvSpPr>
          <p:cNvPr id="200" name="Rectangle 3"/>
          <p:cNvSpPr>
            <a:spLocks noChangeArrowheads="1"/>
          </p:cNvSpPr>
          <p:nvPr/>
        </p:nvSpPr>
        <p:spPr bwMode="auto">
          <a:xfrm>
            <a:off x="10372778" y="2028786"/>
            <a:ext cx="2008215" cy="85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600" u="sng" dirty="0" smtClean="0">
                <a:solidFill>
                  <a:srgbClr val="C80000"/>
                </a:solidFill>
                <a:latin typeface="Arial headings"/>
              </a:rPr>
              <a:t>Target</a:t>
            </a:r>
            <a:endParaRPr lang="en-US" sz="3600" u="sng" dirty="0">
              <a:solidFill>
                <a:srgbClr val="C80000"/>
              </a:solidFill>
              <a:latin typeface="Arial headings"/>
            </a:endParaRPr>
          </a:p>
        </p:txBody>
      </p:sp>
      <p:grpSp>
        <p:nvGrpSpPr>
          <p:cNvPr id="6" name="Group 201"/>
          <p:cNvGrpSpPr/>
          <p:nvPr/>
        </p:nvGrpSpPr>
        <p:grpSpPr>
          <a:xfrm>
            <a:off x="769859" y="3051150"/>
            <a:ext cx="1371600" cy="1700784"/>
            <a:chOff x="1215982" y="2820345"/>
            <a:chExt cx="1524961" cy="1846886"/>
          </a:xfrm>
        </p:grpSpPr>
        <p:pic>
          <p:nvPicPr>
            <p:cNvPr id="203" name="Picture 202" descr="document_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5982" y="2820345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04" name="Picture 203" descr="document_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9291" y="2984149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05" name="Picture 204" descr="document_blu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024" y="3158471"/>
              <a:ext cx="1146919" cy="1508760"/>
            </a:xfrm>
            <a:prstGeom prst="rect">
              <a:avLst/>
            </a:prstGeom>
            <a:solidFill>
              <a:schemeClr val="accent3"/>
            </a:solidFill>
          </p:spPr>
        </p:pic>
      </p:grpSp>
      <p:sp>
        <p:nvSpPr>
          <p:cNvPr id="206" name="Rectangle 3"/>
          <p:cNvSpPr>
            <a:spLocks noChangeArrowheads="1"/>
          </p:cNvSpPr>
          <p:nvPr/>
        </p:nvSpPr>
        <p:spPr bwMode="auto">
          <a:xfrm>
            <a:off x="-33427" y="1972415"/>
            <a:ext cx="2008215" cy="85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sz="3600" u="sng" dirty="0" smtClean="0">
                <a:solidFill>
                  <a:srgbClr val="0000D0"/>
                </a:solidFill>
                <a:latin typeface="Arial headings"/>
              </a:rPr>
              <a:t>Source</a:t>
            </a:r>
            <a:endParaRPr lang="en-US" sz="3600" u="sng" dirty="0">
              <a:solidFill>
                <a:srgbClr val="0000D0"/>
              </a:solidFill>
              <a:latin typeface="Arial headings"/>
            </a:endParaRPr>
          </a:p>
        </p:txBody>
      </p:sp>
      <p:grpSp>
        <p:nvGrpSpPr>
          <p:cNvPr id="7" name="Group 230"/>
          <p:cNvGrpSpPr/>
          <p:nvPr/>
        </p:nvGrpSpPr>
        <p:grpSpPr>
          <a:xfrm>
            <a:off x="1572002" y="5570547"/>
            <a:ext cx="1679599" cy="1971701"/>
            <a:chOff x="6027731" y="5680086"/>
            <a:chExt cx="1679599" cy="1971701"/>
          </a:xfrm>
          <a:scene3d>
            <a:camera prst="perspectiveRelaxed">
              <a:rot lat="17400000" lon="600000" rev="21594000"/>
            </a:camera>
            <a:lightRig rig="threePt" dir="t"/>
          </a:scene3d>
        </p:grpSpPr>
        <p:sp>
          <p:nvSpPr>
            <p:cNvPr id="230" name="Rectangle 229"/>
            <p:cNvSpPr/>
            <p:nvPr/>
          </p:nvSpPr>
          <p:spPr bwMode="auto">
            <a:xfrm>
              <a:off x="6027731" y="5680086"/>
              <a:ext cx="1679599" cy="1971701"/>
            </a:xfrm>
            <a:prstGeom prst="rect">
              <a:avLst/>
            </a:prstGeom>
            <a:solidFill>
              <a:srgbClr val="0000D0">
                <a:alpha val="67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17" name="Oval 216"/>
            <p:cNvSpPr/>
            <p:nvPr/>
          </p:nvSpPr>
          <p:spPr bwMode="auto">
            <a:xfrm>
              <a:off x="6191882" y="6008703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18" name="Oval 217"/>
            <p:cNvSpPr/>
            <p:nvPr/>
          </p:nvSpPr>
          <p:spPr bwMode="auto">
            <a:xfrm>
              <a:off x="6666551" y="7067580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1" name="Oval 220"/>
            <p:cNvSpPr/>
            <p:nvPr/>
          </p:nvSpPr>
          <p:spPr bwMode="auto">
            <a:xfrm>
              <a:off x="7232660" y="6994554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2" name="Oval 221"/>
            <p:cNvSpPr/>
            <p:nvPr/>
          </p:nvSpPr>
          <p:spPr bwMode="auto">
            <a:xfrm>
              <a:off x="6210296" y="6994554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4" name="Oval 223"/>
            <p:cNvSpPr/>
            <p:nvPr/>
          </p:nvSpPr>
          <p:spPr bwMode="auto">
            <a:xfrm>
              <a:off x="7512698" y="6300807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5" name="Oval 224"/>
            <p:cNvSpPr/>
            <p:nvPr/>
          </p:nvSpPr>
          <p:spPr bwMode="auto">
            <a:xfrm>
              <a:off x="7013582" y="6453207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6" name="Oval 225"/>
            <p:cNvSpPr/>
            <p:nvPr/>
          </p:nvSpPr>
          <p:spPr bwMode="auto">
            <a:xfrm>
              <a:off x="6356348" y="6605607"/>
              <a:ext cx="91440" cy="9144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7" name="Oval 226"/>
            <p:cNvSpPr/>
            <p:nvPr/>
          </p:nvSpPr>
          <p:spPr bwMode="auto">
            <a:xfrm>
              <a:off x="6849116" y="6118242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6721478" y="6684036"/>
              <a:ext cx="91440" cy="91440"/>
            </a:xfrm>
            <a:prstGeom prst="ellipse">
              <a:avLst/>
            </a:prstGeom>
            <a:solidFill>
              <a:srgbClr val="9600E1"/>
            </a:solidFill>
            <a:ln w="25400" cap="flat" cmpd="sng" algn="ctr">
              <a:solidFill>
                <a:srgbClr val="9600E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</p:grpSp>
      <p:pic>
        <p:nvPicPr>
          <p:cNvPr id="73" name="Picture 7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 rot="19594310">
            <a:off x="3694799" y="4724272"/>
            <a:ext cx="945148" cy="579284"/>
          </a:xfrm>
          <a:prstGeom prst="rect">
            <a:avLst/>
          </a:prstGeom>
          <a:noFill/>
          <a:ln/>
          <a:effectLst/>
        </p:spPr>
      </p:pic>
      <p:cxnSp>
        <p:nvCxnSpPr>
          <p:cNvPr id="239" name="Straight Connector 238"/>
          <p:cNvCxnSpPr/>
          <p:nvPr/>
        </p:nvCxnSpPr>
        <p:spPr>
          <a:xfrm rot="10800000" flipV="1">
            <a:off x="3763925" y="4584694"/>
            <a:ext cx="1971704" cy="1241443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8072459" y="4584696"/>
            <a:ext cx="1533544" cy="1314469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 rot="2371941">
            <a:off x="8768719" y="4746218"/>
            <a:ext cx="946602" cy="580175"/>
          </a:xfrm>
          <a:prstGeom prst="rect">
            <a:avLst/>
          </a:prstGeom>
          <a:noFill/>
          <a:ln/>
          <a:effectLst/>
        </p:spPr>
      </p:pic>
      <p:sp>
        <p:nvSpPr>
          <p:cNvPr id="256" name="Right Arrow 255"/>
          <p:cNvSpPr/>
          <p:nvPr/>
        </p:nvSpPr>
        <p:spPr bwMode="auto">
          <a:xfrm>
            <a:off x="3106691" y="3051150"/>
            <a:ext cx="1862163" cy="803286"/>
          </a:xfrm>
          <a:prstGeom prst="rightArrow">
            <a:avLst/>
          </a:prstGeom>
          <a:gradFill>
            <a:gsLst>
              <a:gs pos="0">
                <a:srgbClr val="0000C8"/>
              </a:gs>
              <a:gs pos="100000">
                <a:srgbClr val="9600E1"/>
              </a:gs>
            </a:gsLst>
            <a:lin ang="0" scaled="1"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grpSp>
        <p:nvGrpSpPr>
          <p:cNvPr id="8" name="Group 54"/>
          <p:cNvGrpSpPr/>
          <p:nvPr/>
        </p:nvGrpSpPr>
        <p:grpSpPr>
          <a:xfrm>
            <a:off x="5735627" y="2284377"/>
            <a:ext cx="2008215" cy="2008215"/>
            <a:chOff x="5587988" y="4749798"/>
            <a:chExt cx="2008215" cy="2008215"/>
          </a:xfrm>
        </p:grpSpPr>
        <p:sp>
          <p:nvSpPr>
            <p:cNvPr id="56" name="Rectangle 55"/>
            <p:cNvSpPr/>
            <p:nvPr/>
          </p:nvSpPr>
          <p:spPr bwMode="auto">
            <a:xfrm>
              <a:off x="5587988" y="4749798"/>
              <a:ext cx="2008215" cy="2008215"/>
            </a:xfrm>
            <a:prstGeom prst="rect">
              <a:avLst/>
            </a:prstGeom>
            <a:solidFill>
              <a:srgbClr val="A349A4">
                <a:alpha val="25000"/>
              </a:srgbClr>
            </a:solidFill>
            <a:ln w="50800" cap="flat" cmpd="sng" algn="ctr">
              <a:solidFill>
                <a:srgbClr val="A349A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rot="5400000">
              <a:off x="5775326" y="5749926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>
              <a:off x="5815025" y="5789625"/>
              <a:ext cx="16002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 bwMode="auto">
            <a:xfrm>
              <a:off x="6002969" y="5296542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6666551" y="6026802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7104707" y="6154755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6021383" y="6282393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6904043" y="5588646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167435" y="5893446"/>
              <a:ext cx="91440" cy="91440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660203" y="5406081"/>
              <a:ext cx="91440" cy="91440"/>
            </a:xfrm>
            <a:prstGeom prst="ellipse">
              <a:avLst/>
            </a:prstGeom>
            <a:solidFill>
              <a:srgbClr val="C80000"/>
            </a:solidFill>
            <a:ln w="25400" cap="flat" cmpd="sng" algn="ctr">
              <a:solidFill>
                <a:srgbClr val="C8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6867530" y="6172854"/>
              <a:ext cx="91440" cy="91440"/>
            </a:xfrm>
            <a:prstGeom prst="ellipse">
              <a:avLst/>
            </a:prstGeom>
            <a:solidFill>
              <a:srgbClr val="0000D0"/>
            </a:solidFill>
            <a:ln w="25400" cap="flat" cmpd="sng" algn="ctr">
              <a:solidFill>
                <a:srgbClr val="0000D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D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endParaRPr>
            </a:p>
          </p:txBody>
        </p:sp>
      </p:grpSp>
      <p:sp>
        <p:nvSpPr>
          <p:cNvPr id="67" name="Right Arrow 66"/>
          <p:cNvSpPr/>
          <p:nvPr/>
        </p:nvSpPr>
        <p:spPr bwMode="auto">
          <a:xfrm rot="10800000">
            <a:off x="8474101" y="3051151"/>
            <a:ext cx="1862163" cy="803286"/>
          </a:xfrm>
          <a:prstGeom prst="rightArrow">
            <a:avLst/>
          </a:prstGeom>
          <a:gradFill>
            <a:gsLst>
              <a:gs pos="0">
                <a:srgbClr val="C80000"/>
              </a:gs>
              <a:gs pos="100000">
                <a:srgbClr val="A349A4"/>
              </a:gs>
            </a:gsLst>
            <a:lin ang="0" scaled="1"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pic>
        <p:nvPicPr>
          <p:cNvPr id="68" name="Picture 6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145049" y="8189168"/>
            <a:ext cx="5491958" cy="93608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1739" y="5784304"/>
          <a:ext cx="11593289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41235"/>
                <a:gridCol w="2339742"/>
                <a:gridCol w="2888604"/>
                <a:gridCol w="2723708"/>
              </a:tblGrid>
              <a:tr h="1080120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 smtClean="0">
                          <a:solidFill>
                            <a:schemeClr val="tx2"/>
                          </a:solidFill>
                        </a:rPr>
                        <a:t>Component</a:t>
                      </a:r>
                    </a:p>
                    <a:p>
                      <a:pPr algn="l"/>
                      <a:r>
                        <a:rPr lang="en-US" sz="3600" b="1" dirty="0" smtClean="0">
                          <a:solidFill>
                            <a:schemeClr val="tx2"/>
                          </a:solidFill>
                        </a:rPr>
                        <a:t>Projection</a:t>
                      </a:r>
                      <a:endParaRPr lang="en-US" sz="36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7030A0"/>
                          </a:solidFill>
                        </a:rPr>
                        <a:t>Discrepancy</a:t>
                      </a:r>
                      <a:endParaRPr lang="en-US" sz="3600" b="0" dirty="0">
                        <a:solidFill>
                          <a:srgbClr val="7030A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2121FF"/>
                          </a:solidFill>
                        </a:rPr>
                        <a:t>Source </a:t>
                      </a: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rgbClr val="2121FF"/>
                          </a:solidFill>
                        </a:rPr>
                        <a:t>Huber Loss</a:t>
                      </a:r>
                      <a:endParaRPr lang="en-US" sz="3600" b="0" dirty="0">
                        <a:solidFill>
                          <a:srgbClr val="2121FF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2"/>
                          </a:solidFill>
                        </a:rPr>
                        <a:t>Target Error</a:t>
                      </a:r>
                      <a:endParaRPr lang="en-US" sz="3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dirty="0" err="1" smtClean="0">
                          <a:solidFill>
                            <a:schemeClr val="tx2"/>
                          </a:solidFill>
                        </a:rPr>
                        <a:t>Idenitity</a:t>
                      </a:r>
                      <a:endParaRPr lang="en-US" sz="36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7030A0"/>
                          </a:solidFill>
                        </a:rPr>
                        <a:t>1.796</a:t>
                      </a:r>
                      <a:endParaRPr lang="en-US" sz="36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2121FF"/>
                          </a:solidFill>
                        </a:rPr>
                        <a:t>0.003</a:t>
                      </a:r>
                      <a:endParaRPr lang="en-US" sz="3600" b="0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2"/>
                          </a:solidFill>
                        </a:rPr>
                        <a:t>0.253</a:t>
                      </a:r>
                      <a:endParaRPr lang="en-US" sz="36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 smtClean="0">
                <a:solidFill>
                  <a:schemeClr val="accent1"/>
                </a:solidFill>
                <a:latin typeface="Arial headings"/>
                <a:ea typeface="+mj-ea"/>
                <a:cs typeface="+mj-cs"/>
              </a:rPr>
              <a:t>Correlating Pieces of the Bound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pic>
        <p:nvPicPr>
          <p:cNvPr id="7" name="Picture 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695460" y="2356519"/>
            <a:ext cx="11749259" cy="2671798"/>
          </a:xfrm>
          <a:prstGeom prst="rect">
            <a:avLst/>
          </a:prstGeom>
          <a:noFill/>
          <a:ln/>
          <a:effectLst/>
        </p:spPr>
      </p:pic>
      <p:sp>
        <p:nvSpPr>
          <p:cNvPr id="5" name="Oval 4"/>
          <p:cNvSpPr/>
          <p:nvPr/>
        </p:nvSpPr>
        <p:spPr bwMode="auto">
          <a:xfrm>
            <a:off x="5170252" y="2176500"/>
            <a:ext cx="2232248" cy="1008112"/>
          </a:xfrm>
          <a:prstGeom prst="ellipse">
            <a:avLst/>
          </a:prstGeom>
          <a:noFill/>
          <a:ln w="25400" cap="flat" cmpd="sng" algn="ctr">
            <a:solidFill>
              <a:srgbClr val="00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574408" y="3580656"/>
            <a:ext cx="2880320" cy="1008112"/>
          </a:xfrm>
          <a:prstGeom prst="ellipse">
            <a:avLst/>
          </a:prstGeom>
          <a:noFill/>
          <a:ln w="254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1739" y="5816178"/>
          <a:ext cx="11593289" cy="246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41235"/>
                <a:gridCol w="2339742"/>
                <a:gridCol w="2888604"/>
                <a:gridCol w="2723708"/>
              </a:tblGrid>
              <a:tr h="1080120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 smtClean="0">
                          <a:solidFill>
                            <a:schemeClr val="tx2"/>
                          </a:solidFill>
                        </a:rPr>
                        <a:t>Component</a:t>
                      </a:r>
                    </a:p>
                    <a:p>
                      <a:pPr algn="l"/>
                      <a:r>
                        <a:rPr lang="en-US" sz="3600" b="1" dirty="0" smtClean="0">
                          <a:solidFill>
                            <a:schemeClr val="tx2"/>
                          </a:solidFill>
                        </a:rPr>
                        <a:t>Projection</a:t>
                      </a:r>
                      <a:endParaRPr lang="en-US" sz="36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7030A0"/>
                          </a:solidFill>
                        </a:rPr>
                        <a:t>Discrepancy</a:t>
                      </a:r>
                      <a:endParaRPr lang="en-US" sz="3600" b="0" dirty="0">
                        <a:solidFill>
                          <a:srgbClr val="7030A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2121FF"/>
                          </a:solidFill>
                        </a:rPr>
                        <a:t>Source </a:t>
                      </a: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rgbClr val="2121FF"/>
                          </a:solidFill>
                        </a:rPr>
                        <a:t>Huber Loss</a:t>
                      </a:r>
                      <a:endParaRPr lang="en-US" sz="3600" b="0" dirty="0">
                        <a:solidFill>
                          <a:srgbClr val="2121FF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2"/>
                          </a:solidFill>
                        </a:rPr>
                        <a:t>Target Error</a:t>
                      </a:r>
                      <a:endParaRPr lang="en-US" sz="3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dirty="0" err="1" smtClean="0">
                          <a:solidFill>
                            <a:schemeClr val="tx2"/>
                          </a:solidFill>
                        </a:rPr>
                        <a:t>Idenitity</a:t>
                      </a:r>
                      <a:endParaRPr lang="en-US" sz="36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7030A0"/>
                          </a:solidFill>
                        </a:rPr>
                        <a:t>1.796</a:t>
                      </a:r>
                      <a:endParaRPr lang="en-US" sz="36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2121FF"/>
                          </a:solidFill>
                        </a:rPr>
                        <a:t>0.003</a:t>
                      </a:r>
                      <a:endParaRPr lang="en-US" sz="3600" b="0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2"/>
                          </a:solidFill>
                        </a:rPr>
                        <a:t>0.253</a:t>
                      </a:r>
                      <a:endParaRPr lang="en-US" sz="36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dirty="0" smtClean="0">
                          <a:solidFill>
                            <a:schemeClr val="tx2"/>
                          </a:solidFill>
                        </a:rPr>
                        <a:t>Random</a:t>
                      </a:r>
                      <a:endParaRPr lang="en-US" sz="36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640096"/>
                          </a:solidFill>
                        </a:rPr>
                        <a:t>0.223</a:t>
                      </a:r>
                      <a:endParaRPr lang="en-US" sz="3600" b="0" dirty="0">
                        <a:solidFill>
                          <a:srgbClr val="64009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2121FF"/>
                          </a:solidFill>
                        </a:rPr>
                        <a:t>0.254</a:t>
                      </a:r>
                      <a:endParaRPr lang="en-US" sz="3600" b="0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2"/>
                          </a:solidFill>
                        </a:rPr>
                        <a:t>0.561</a:t>
                      </a:r>
                      <a:endParaRPr lang="en-US" sz="36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 smtClean="0">
                <a:solidFill>
                  <a:schemeClr val="accent1"/>
                </a:solidFill>
                <a:latin typeface="Arial headings"/>
                <a:ea typeface="+mj-ea"/>
                <a:cs typeface="+mj-cs"/>
              </a:rPr>
              <a:t>Correlating Pieces of the Bound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695460" y="2356519"/>
            <a:ext cx="11749259" cy="2671798"/>
          </a:xfrm>
          <a:prstGeom prst="rect">
            <a:avLst/>
          </a:prstGeom>
          <a:noFill/>
          <a:ln/>
          <a:effectLst/>
        </p:spPr>
      </p:pic>
      <p:sp>
        <p:nvSpPr>
          <p:cNvPr id="5" name="Oval 4"/>
          <p:cNvSpPr/>
          <p:nvPr/>
        </p:nvSpPr>
        <p:spPr bwMode="auto">
          <a:xfrm>
            <a:off x="5170252" y="2176500"/>
            <a:ext cx="2232248" cy="1008112"/>
          </a:xfrm>
          <a:prstGeom prst="ellipse">
            <a:avLst/>
          </a:prstGeom>
          <a:noFill/>
          <a:ln w="25400" cap="flat" cmpd="sng" algn="ctr">
            <a:solidFill>
              <a:srgbClr val="00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574408" y="3580656"/>
            <a:ext cx="2880320" cy="1008112"/>
          </a:xfrm>
          <a:prstGeom prst="ellipse">
            <a:avLst/>
          </a:prstGeom>
          <a:noFill/>
          <a:ln w="254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1739" y="5800288"/>
          <a:ext cx="11593289" cy="3108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41235"/>
                <a:gridCol w="2339742"/>
                <a:gridCol w="2888604"/>
                <a:gridCol w="2723708"/>
              </a:tblGrid>
              <a:tr h="1080120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 smtClean="0">
                          <a:solidFill>
                            <a:schemeClr val="tx2"/>
                          </a:solidFill>
                        </a:rPr>
                        <a:t>Component</a:t>
                      </a:r>
                    </a:p>
                    <a:p>
                      <a:pPr algn="l"/>
                      <a:r>
                        <a:rPr lang="en-US" sz="3600" b="1" dirty="0" smtClean="0">
                          <a:solidFill>
                            <a:schemeClr val="tx2"/>
                          </a:solidFill>
                        </a:rPr>
                        <a:t>Projection</a:t>
                      </a:r>
                      <a:endParaRPr lang="en-US" sz="36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7030A0"/>
                          </a:solidFill>
                        </a:rPr>
                        <a:t>Discrepancy</a:t>
                      </a:r>
                      <a:endParaRPr lang="en-US" sz="3600" b="0" dirty="0">
                        <a:solidFill>
                          <a:srgbClr val="7030A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2121FF"/>
                          </a:solidFill>
                        </a:rPr>
                        <a:t>Source </a:t>
                      </a: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rgbClr val="2121FF"/>
                          </a:solidFill>
                        </a:rPr>
                        <a:t>Huber Loss</a:t>
                      </a:r>
                      <a:endParaRPr lang="en-US" sz="3600" b="0" dirty="0">
                        <a:solidFill>
                          <a:srgbClr val="2121FF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2"/>
                          </a:solidFill>
                        </a:rPr>
                        <a:t>Target Error</a:t>
                      </a:r>
                      <a:endParaRPr lang="en-US" sz="3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dirty="0" err="1" smtClean="0">
                          <a:solidFill>
                            <a:schemeClr val="tx2"/>
                          </a:solidFill>
                        </a:rPr>
                        <a:t>Idenitity</a:t>
                      </a:r>
                      <a:endParaRPr lang="en-US" sz="36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7030A0"/>
                          </a:solidFill>
                        </a:rPr>
                        <a:t>1.796</a:t>
                      </a:r>
                      <a:endParaRPr lang="en-US" sz="36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2121FF"/>
                          </a:solidFill>
                        </a:rPr>
                        <a:t>0.003</a:t>
                      </a:r>
                      <a:endParaRPr lang="en-US" sz="3600" b="0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2"/>
                          </a:solidFill>
                        </a:rPr>
                        <a:t>0.253</a:t>
                      </a:r>
                      <a:endParaRPr lang="en-US" sz="36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dirty="0" smtClean="0">
                          <a:solidFill>
                            <a:schemeClr val="tx2"/>
                          </a:solidFill>
                        </a:rPr>
                        <a:t>Random</a:t>
                      </a:r>
                      <a:endParaRPr lang="en-US" sz="36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640096"/>
                          </a:solidFill>
                        </a:rPr>
                        <a:t>0.223</a:t>
                      </a:r>
                      <a:endParaRPr lang="en-US" sz="3600" b="0" dirty="0">
                        <a:solidFill>
                          <a:srgbClr val="64009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2121FF"/>
                          </a:solidFill>
                        </a:rPr>
                        <a:t>0.254</a:t>
                      </a:r>
                      <a:endParaRPr lang="en-US" sz="3600" b="0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2"/>
                          </a:solidFill>
                        </a:rPr>
                        <a:t>0.561</a:t>
                      </a:r>
                      <a:endParaRPr lang="en-US" sz="36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b="0" dirty="0" smtClean="0">
                          <a:solidFill>
                            <a:schemeClr val="tx2"/>
                          </a:solidFill>
                        </a:rPr>
                        <a:t>Coupled</a:t>
                      </a:r>
                      <a:r>
                        <a:rPr lang="en-US" sz="3600" b="0" baseline="0" dirty="0" smtClean="0">
                          <a:solidFill>
                            <a:schemeClr val="tx2"/>
                          </a:solidFill>
                        </a:rPr>
                        <a:t> Projection</a:t>
                      </a:r>
                      <a:endParaRPr lang="en-US" sz="36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640096"/>
                          </a:solidFill>
                        </a:rPr>
                        <a:t>0.211</a:t>
                      </a:r>
                      <a:endParaRPr lang="en-US" sz="3600" b="1" dirty="0">
                        <a:solidFill>
                          <a:srgbClr val="64009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2121FF"/>
                          </a:solidFill>
                        </a:rPr>
                        <a:t>0.07</a:t>
                      </a:r>
                      <a:endParaRPr lang="en-US" sz="3600" b="0" dirty="0">
                        <a:solidFill>
                          <a:srgbClr val="2121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2"/>
                          </a:solidFill>
                        </a:rPr>
                        <a:t>0.216</a:t>
                      </a:r>
                      <a:endParaRPr lang="en-US" sz="36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92223" y="184108"/>
            <a:ext cx="10917387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 smtClean="0">
                <a:solidFill>
                  <a:schemeClr val="accent1"/>
                </a:solidFill>
                <a:latin typeface="Arial headings"/>
                <a:ea typeface="+mj-ea"/>
                <a:cs typeface="+mj-cs"/>
              </a:rPr>
              <a:t>Correlating Pieces of the Bound</a:t>
            </a:r>
            <a:endParaRPr kumimoji="0" lang="en-US" sz="44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headings"/>
              <a:ea typeface="+mj-ea"/>
              <a:cs typeface="+mj-cs"/>
              <a:sym typeface="Arial Narrow" pitchFamily="34" charset="0"/>
            </a:endParaRPr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695460" y="2356519"/>
            <a:ext cx="11749259" cy="2671798"/>
          </a:xfrm>
          <a:prstGeom prst="rect">
            <a:avLst/>
          </a:prstGeom>
          <a:noFill/>
          <a:ln/>
          <a:effectLst/>
        </p:spPr>
      </p:pic>
      <p:sp>
        <p:nvSpPr>
          <p:cNvPr id="5" name="Oval 4"/>
          <p:cNvSpPr/>
          <p:nvPr/>
        </p:nvSpPr>
        <p:spPr bwMode="auto">
          <a:xfrm>
            <a:off x="5170252" y="2176500"/>
            <a:ext cx="2232248" cy="1008112"/>
          </a:xfrm>
          <a:prstGeom prst="ellipse">
            <a:avLst/>
          </a:prstGeom>
          <a:noFill/>
          <a:ln w="25400" cap="flat" cmpd="sng" algn="ctr">
            <a:solidFill>
              <a:srgbClr val="00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574408" y="3580656"/>
            <a:ext cx="2880320" cy="1008112"/>
          </a:xfrm>
          <a:prstGeom prst="ellipse">
            <a:avLst/>
          </a:prstGeom>
          <a:noFill/>
          <a:ln w="25400" cap="flat" cmpd="sng" algn="ctr">
            <a:solidFill>
              <a:srgbClr val="9600C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1573145" y="626374"/>
            <a:ext cx="11395142" cy="80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4400" dirty="0" smtClean="0">
                <a:solidFill>
                  <a:schemeClr val="accent2"/>
                </a:solidFill>
                <a:latin typeface="+mj-lt"/>
              </a:rPr>
              <a:t>Target Accuracy: Kitchen Appliances</a:t>
            </a:r>
            <a:endParaRPr lang="en-US" sz="4400" dirty="0">
              <a:solidFill>
                <a:schemeClr val="accent2"/>
              </a:solidFill>
              <a:latin typeface="+mj-lt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952424" y="2138325"/>
          <a:ext cx="10990413" cy="6754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041880" y="8893230"/>
            <a:ext cx="3103605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Source Domain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1573145" y="626374"/>
            <a:ext cx="11395142" cy="80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4400" dirty="0" smtClean="0">
                <a:solidFill>
                  <a:schemeClr val="accent2"/>
                </a:solidFill>
                <a:latin typeface="+mj-lt"/>
              </a:rPr>
              <a:t>Target Accuracy: Kitchen Appliances</a:t>
            </a:r>
            <a:endParaRPr lang="en-US" sz="4400" dirty="0">
              <a:solidFill>
                <a:schemeClr val="accent2"/>
              </a:solidFill>
              <a:latin typeface="+mj-lt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952424" y="2138325"/>
          <a:ext cx="10990413" cy="6754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041880" y="8893230"/>
            <a:ext cx="3103605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Source Domain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814587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6027731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9313901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1573145" y="626374"/>
            <a:ext cx="11395142" cy="80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4400" dirty="0" smtClean="0">
                <a:solidFill>
                  <a:schemeClr val="accent2"/>
                </a:solidFill>
                <a:latin typeface="+mj-lt"/>
              </a:rPr>
              <a:t>Target Accuracy: Kitchen Appliances</a:t>
            </a:r>
            <a:endParaRPr lang="en-US" sz="4400" dirty="0">
              <a:solidFill>
                <a:schemeClr val="accent2"/>
              </a:solidFill>
              <a:latin typeface="+mj-lt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952424" y="2138325"/>
          <a:ext cx="10990413" cy="6754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041880" y="8893230"/>
            <a:ext cx="3103605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Source Domain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508334" y="7250145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74.5%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814587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6027731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9313901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6794504" y="7381689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74.0%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0008723" y="4022493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84.0%</a:t>
            </a:r>
            <a:endParaRPr lang="en-US" sz="2800" dirty="0">
              <a:solidFill>
                <a:srgbClr val="0000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1573145" y="626374"/>
            <a:ext cx="11395142" cy="80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4400" dirty="0" smtClean="0">
                <a:solidFill>
                  <a:schemeClr val="accent2"/>
                </a:solidFill>
                <a:latin typeface="+mj-lt"/>
              </a:rPr>
              <a:t>Target Accuracy: Kitchen Appliances</a:t>
            </a:r>
            <a:endParaRPr lang="en-US" sz="4400" dirty="0">
              <a:solidFill>
                <a:schemeClr val="accent2"/>
              </a:solidFill>
              <a:latin typeface="+mj-lt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952424" y="2138325"/>
          <a:ext cx="10990413" cy="6754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041880" y="8893230"/>
            <a:ext cx="3103605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Source Domain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508334" y="7250145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74.5%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056029" y="5935677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78.9%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814587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6027731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9313901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6794504" y="7381689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74.0%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0008723" y="4022493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84.0%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416300" y="4876800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81.4%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0847447" y="3270228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85.9%</a:t>
            </a:r>
            <a:endParaRPr lang="en-US" sz="2800" dirty="0">
              <a:solidFill>
                <a:srgbClr val="0000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1767998" y="626374"/>
            <a:ext cx="9594942" cy="80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4400" dirty="0" smtClean="0">
                <a:solidFill>
                  <a:schemeClr val="accent2"/>
                </a:solidFill>
                <a:latin typeface="+mj-lt"/>
              </a:rPr>
              <a:t>Adaptation Error Reduction</a:t>
            </a:r>
            <a:endParaRPr lang="en-US" sz="4400" dirty="0">
              <a:solidFill>
                <a:schemeClr val="accent2"/>
              </a:solidFill>
              <a:latin typeface="+mj-lt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952424" y="2138325"/>
          <a:ext cx="10990413" cy="6754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041880" y="8893230"/>
            <a:ext cx="3103605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Source Domain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508334" y="7250145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74.5%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056029" y="5935677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78.9%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814587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6027731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9313901" y="2576481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87.7%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6794504" y="7381689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74.0%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0008723" y="4022493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84.0%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416300" y="4876800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81.4%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0847447" y="3270228"/>
            <a:ext cx="1203854" cy="5622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75000"/>
              </a:spcBef>
            </a:pPr>
            <a:r>
              <a:rPr lang="en-US" sz="2800" dirty="0" smtClean="0"/>
              <a:t>85.9%</a:t>
            </a:r>
            <a:endParaRPr lang="en-US" sz="2800" dirty="0">
              <a:solidFill>
                <a:srgbClr val="000082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8216" y="4678294"/>
            <a:ext cx="12304881" cy="47626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87294" y="6410346"/>
            <a:ext cx="11866725" cy="74686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75000"/>
              </a:spcBef>
            </a:pPr>
            <a:r>
              <a:rPr lang="en-US" sz="4000" b="1" u="sng" dirty="0" smtClean="0">
                <a:solidFill>
                  <a:schemeClr val="tx1"/>
                </a:solidFill>
                <a:latin typeface="Arial headings"/>
              </a:rPr>
              <a:t>36% reduction in error due to adaptation</a:t>
            </a:r>
            <a:endParaRPr lang="en-US" sz="4000" b="1" u="sng" dirty="0">
              <a:solidFill>
                <a:schemeClr val="tx1"/>
              </a:solidFill>
              <a:latin typeface="Arial hea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9" grpId="0" animBg="1"/>
      <p:bldP spid="22" grpId="0" animBg="1"/>
      <p:bldP spid="23" grpId="0" animBg="1"/>
      <p:bldP spid="25" grpId="0" animBg="1"/>
      <p:bldP spid="1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Line 2"/>
          <p:cNvSpPr>
            <a:spLocks noChangeShapeType="1"/>
          </p:cNvSpPr>
          <p:nvPr/>
        </p:nvSpPr>
        <p:spPr bwMode="auto">
          <a:xfrm flipH="1" flipV="1">
            <a:off x="7670615" y="6538524"/>
            <a:ext cx="866987" cy="86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483" name="Rectangle 3"/>
          <p:cNvSpPr>
            <a:spLocks noChangeArrowheads="1"/>
          </p:cNvSpPr>
          <p:nvPr/>
        </p:nvSpPr>
        <p:spPr bwMode="auto">
          <a:xfrm>
            <a:off x="6177280" y="6768818"/>
            <a:ext cx="1625600" cy="54186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/>
          </a:p>
        </p:txBody>
      </p:sp>
      <p:sp>
        <p:nvSpPr>
          <p:cNvPr id="276484" name="Line 4"/>
          <p:cNvSpPr>
            <a:spLocks noChangeShapeType="1"/>
          </p:cNvSpPr>
          <p:nvPr/>
        </p:nvSpPr>
        <p:spPr bwMode="auto">
          <a:xfrm flipH="1" flipV="1">
            <a:off x="3467948" y="6552071"/>
            <a:ext cx="880533" cy="975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3901440" y="6768818"/>
            <a:ext cx="2059093" cy="54186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86" name="Line 6"/>
          <p:cNvSpPr>
            <a:spLocks noChangeShapeType="1"/>
          </p:cNvSpPr>
          <p:nvPr/>
        </p:nvSpPr>
        <p:spPr bwMode="auto">
          <a:xfrm>
            <a:off x="216747" y="6224694"/>
            <a:ext cx="12571307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/>
          </a:p>
        </p:txBody>
      </p:sp>
      <p:sp>
        <p:nvSpPr>
          <p:cNvPr id="276487" name="Line 7"/>
          <p:cNvSpPr>
            <a:spLocks noChangeShapeType="1"/>
          </p:cNvSpPr>
          <p:nvPr/>
        </p:nvSpPr>
        <p:spPr bwMode="auto">
          <a:xfrm>
            <a:off x="6190827" y="5834098"/>
            <a:ext cx="13547" cy="7586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88" name="Text Box 8"/>
          <p:cNvSpPr txBox="1">
            <a:spLocks noChangeArrowheads="1"/>
          </p:cNvSpPr>
          <p:nvPr/>
        </p:nvSpPr>
        <p:spPr bwMode="auto">
          <a:xfrm>
            <a:off x="1938275" y="2059094"/>
            <a:ext cx="10406205" cy="746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4000" dirty="0">
                <a:solidFill>
                  <a:schemeClr val="tx1"/>
                </a:solidFill>
              </a:rPr>
              <a:t>negative</a:t>
            </a:r>
            <a:r>
              <a:rPr lang="en-US" sz="4000" dirty="0"/>
              <a:t>        </a:t>
            </a:r>
            <a:r>
              <a:rPr lang="en-US" sz="4000" dirty="0" smtClean="0"/>
              <a:t>             vs</a:t>
            </a:r>
            <a:r>
              <a:rPr lang="en-US" sz="4000" dirty="0"/>
              <a:t>.                 </a:t>
            </a:r>
            <a:r>
              <a:rPr lang="en-US" sz="4000" dirty="0" smtClean="0"/>
              <a:t>   </a:t>
            </a:r>
            <a:r>
              <a:rPr lang="en-US" sz="4000" dirty="0" smtClean="0">
                <a:solidFill>
                  <a:schemeClr val="tx1"/>
                </a:solidFill>
              </a:rPr>
              <a:t>positive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6489" name="Text Box 9"/>
          <p:cNvSpPr txBox="1">
            <a:spLocks noChangeArrowheads="1"/>
          </p:cNvSpPr>
          <p:nvPr/>
        </p:nvSpPr>
        <p:spPr bwMode="auto">
          <a:xfrm>
            <a:off x="3086" y="4657722"/>
            <a:ext cx="1842347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D0"/>
                </a:solidFill>
              </a:rPr>
              <a:t>plot</a:t>
            </a:r>
          </a:p>
        </p:txBody>
      </p:sp>
      <p:sp>
        <p:nvSpPr>
          <p:cNvPr id="276490" name="Text Box 10"/>
          <p:cNvSpPr txBox="1">
            <a:spLocks noChangeArrowheads="1"/>
          </p:cNvSpPr>
          <p:nvPr/>
        </p:nvSpPr>
        <p:spPr bwMode="auto">
          <a:xfrm>
            <a:off x="1625389" y="4691198"/>
            <a:ext cx="2600960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D0"/>
                </a:solidFill>
              </a:rPr>
              <a:t>&lt;#&gt;_pages</a:t>
            </a:r>
          </a:p>
        </p:txBody>
      </p:sp>
      <p:sp>
        <p:nvSpPr>
          <p:cNvPr id="276491" name="Text Box 11"/>
          <p:cNvSpPr txBox="1">
            <a:spLocks noChangeArrowheads="1"/>
          </p:cNvSpPr>
          <p:nvPr/>
        </p:nvSpPr>
        <p:spPr bwMode="auto">
          <a:xfrm>
            <a:off x="4086725" y="4702952"/>
            <a:ext cx="2493752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D0"/>
                </a:solidFill>
              </a:rPr>
              <a:t>predictable</a:t>
            </a:r>
          </a:p>
        </p:txBody>
      </p:sp>
      <p:sp>
        <p:nvSpPr>
          <p:cNvPr id="276492" name="Rectangle 12"/>
          <p:cNvSpPr>
            <a:spLocks noChangeArrowheads="1"/>
          </p:cNvSpPr>
          <p:nvPr/>
        </p:nvSpPr>
        <p:spPr bwMode="auto">
          <a:xfrm>
            <a:off x="501226" y="4709724"/>
            <a:ext cx="866987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93" name="Line 13"/>
          <p:cNvSpPr>
            <a:spLocks noChangeShapeType="1"/>
          </p:cNvSpPr>
          <p:nvPr/>
        </p:nvSpPr>
        <p:spPr bwMode="auto">
          <a:xfrm>
            <a:off x="3142827" y="590183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94" name="Line 14"/>
          <p:cNvSpPr>
            <a:spLocks noChangeShapeType="1"/>
          </p:cNvSpPr>
          <p:nvPr/>
        </p:nvSpPr>
        <p:spPr bwMode="auto">
          <a:xfrm>
            <a:off x="907627" y="5251591"/>
            <a:ext cx="2235200" cy="650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95" name="Rectangle 15"/>
          <p:cNvSpPr>
            <a:spLocks noChangeArrowheads="1"/>
          </p:cNvSpPr>
          <p:nvPr/>
        </p:nvSpPr>
        <p:spPr bwMode="auto">
          <a:xfrm>
            <a:off x="1971041" y="4709724"/>
            <a:ext cx="1882987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96" name="Rectangle 16"/>
          <p:cNvSpPr>
            <a:spLocks noChangeArrowheads="1"/>
          </p:cNvSpPr>
          <p:nvPr/>
        </p:nvSpPr>
        <p:spPr bwMode="auto">
          <a:xfrm>
            <a:off x="4334933" y="4709724"/>
            <a:ext cx="1948389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97" name="Line 17"/>
          <p:cNvSpPr>
            <a:spLocks noChangeShapeType="1"/>
          </p:cNvSpPr>
          <p:nvPr/>
        </p:nvSpPr>
        <p:spPr bwMode="auto">
          <a:xfrm>
            <a:off x="4009813" y="590183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98" name="Line 18"/>
          <p:cNvSpPr>
            <a:spLocks noChangeShapeType="1"/>
          </p:cNvSpPr>
          <p:nvPr/>
        </p:nvSpPr>
        <p:spPr bwMode="auto">
          <a:xfrm flipH="1">
            <a:off x="4626187" y="5852160"/>
            <a:ext cx="0" cy="388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499" name="Line 19"/>
          <p:cNvSpPr>
            <a:spLocks noChangeShapeType="1"/>
          </p:cNvSpPr>
          <p:nvPr/>
        </p:nvSpPr>
        <p:spPr bwMode="auto">
          <a:xfrm flipH="1" flipV="1">
            <a:off x="3041228" y="5260623"/>
            <a:ext cx="968586" cy="6366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00" name="Line 20"/>
          <p:cNvSpPr>
            <a:spLocks noChangeShapeType="1"/>
          </p:cNvSpPr>
          <p:nvPr/>
        </p:nvSpPr>
        <p:spPr bwMode="auto">
          <a:xfrm flipV="1">
            <a:off x="4623929" y="5258365"/>
            <a:ext cx="715716" cy="5847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01" name="Text Box 21"/>
          <p:cNvSpPr txBox="1">
            <a:spLocks noChangeArrowheads="1"/>
          </p:cNvSpPr>
          <p:nvPr/>
        </p:nvSpPr>
        <p:spPr bwMode="auto">
          <a:xfrm>
            <a:off x="6482081" y="4601352"/>
            <a:ext cx="2059093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D0"/>
                </a:solidFill>
              </a:rPr>
              <a:t>fascinating</a:t>
            </a:r>
          </a:p>
        </p:txBody>
      </p:sp>
      <p:sp>
        <p:nvSpPr>
          <p:cNvPr id="276502" name="Text Box 22"/>
          <p:cNvSpPr txBox="1">
            <a:spLocks noChangeArrowheads="1"/>
          </p:cNvSpPr>
          <p:nvPr/>
        </p:nvSpPr>
        <p:spPr bwMode="auto">
          <a:xfrm>
            <a:off x="8129618" y="3821957"/>
            <a:ext cx="1857248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D0"/>
                </a:solidFill>
              </a:rPr>
              <a:t>engaging</a:t>
            </a:r>
          </a:p>
        </p:txBody>
      </p:sp>
      <p:sp>
        <p:nvSpPr>
          <p:cNvPr id="276503" name="Text Box 23"/>
          <p:cNvSpPr txBox="1">
            <a:spLocks noChangeArrowheads="1"/>
          </p:cNvSpPr>
          <p:nvPr/>
        </p:nvSpPr>
        <p:spPr bwMode="auto">
          <a:xfrm>
            <a:off x="10023579" y="3842739"/>
            <a:ext cx="1950720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err="1">
                <a:solidFill>
                  <a:srgbClr val="0000D0"/>
                </a:solidFill>
              </a:rPr>
              <a:t>must_read</a:t>
            </a:r>
            <a:endParaRPr lang="en-US" sz="3200" dirty="0">
              <a:solidFill>
                <a:srgbClr val="0000D0"/>
              </a:solidFill>
            </a:endParaRPr>
          </a:p>
        </p:txBody>
      </p:sp>
      <p:sp>
        <p:nvSpPr>
          <p:cNvPr id="276504" name="Text Box 24"/>
          <p:cNvSpPr txBox="1">
            <a:spLocks noChangeArrowheads="1"/>
          </p:cNvSpPr>
          <p:nvPr/>
        </p:nvSpPr>
        <p:spPr bwMode="auto">
          <a:xfrm>
            <a:off x="10664882" y="4657722"/>
            <a:ext cx="1950720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D0"/>
                </a:solidFill>
              </a:rPr>
              <a:t>grisham</a:t>
            </a:r>
          </a:p>
        </p:txBody>
      </p:sp>
      <p:sp>
        <p:nvSpPr>
          <p:cNvPr id="276505" name="Rectangle 25"/>
          <p:cNvSpPr>
            <a:spLocks noChangeArrowheads="1"/>
          </p:cNvSpPr>
          <p:nvPr/>
        </p:nvSpPr>
        <p:spPr bwMode="auto">
          <a:xfrm>
            <a:off x="6502400" y="4601351"/>
            <a:ext cx="1950720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06" name="Line 26"/>
          <p:cNvSpPr>
            <a:spLocks noChangeShapeType="1"/>
          </p:cNvSpPr>
          <p:nvPr/>
        </p:nvSpPr>
        <p:spPr bwMode="auto">
          <a:xfrm>
            <a:off x="8656320" y="590183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07" name="Line 27"/>
          <p:cNvSpPr>
            <a:spLocks noChangeShapeType="1"/>
          </p:cNvSpPr>
          <p:nvPr/>
        </p:nvSpPr>
        <p:spPr bwMode="auto">
          <a:xfrm flipH="1">
            <a:off x="8128000" y="4384604"/>
            <a:ext cx="866987" cy="15172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08" name="Rectangle 28"/>
          <p:cNvSpPr>
            <a:spLocks noChangeArrowheads="1"/>
          </p:cNvSpPr>
          <p:nvPr/>
        </p:nvSpPr>
        <p:spPr bwMode="auto">
          <a:xfrm>
            <a:off x="10078720" y="3842738"/>
            <a:ext cx="1842347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09" name="Rectangle 29"/>
          <p:cNvSpPr>
            <a:spLocks noChangeArrowheads="1"/>
          </p:cNvSpPr>
          <p:nvPr/>
        </p:nvSpPr>
        <p:spPr bwMode="auto">
          <a:xfrm>
            <a:off x="8236373" y="3842738"/>
            <a:ext cx="1625600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10" name="Rectangle 30"/>
          <p:cNvSpPr>
            <a:spLocks noChangeArrowheads="1"/>
          </p:cNvSpPr>
          <p:nvPr/>
        </p:nvSpPr>
        <p:spPr bwMode="auto">
          <a:xfrm>
            <a:off x="10877974" y="4709724"/>
            <a:ext cx="1476587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11" name="Line 31"/>
          <p:cNvSpPr>
            <a:spLocks noChangeShapeType="1"/>
          </p:cNvSpPr>
          <p:nvPr/>
        </p:nvSpPr>
        <p:spPr bwMode="auto">
          <a:xfrm>
            <a:off x="9753600" y="590183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12" name="Line 32"/>
          <p:cNvSpPr>
            <a:spLocks noChangeShapeType="1"/>
          </p:cNvSpPr>
          <p:nvPr/>
        </p:nvSpPr>
        <p:spPr bwMode="auto">
          <a:xfrm flipV="1">
            <a:off x="8669867" y="4384604"/>
            <a:ext cx="2275840" cy="15172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13" name="Line 33"/>
          <p:cNvSpPr>
            <a:spLocks noChangeShapeType="1"/>
          </p:cNvSpPr>
          <p:nvPr/>
        </p:nvSpPr>
        <p:spPr bwMode="auto">
          <a:xfrm flipV="1">
            <a:off x="9753600" y="5251591"/>
            <a:ext cx="2275840" cy="650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14" name="Line 34"/>
          <p:cNvSpPr>
            <a:spLocks noChangeShapeType="1"/>
          </p:cNvSpPr>
          <p:nvPr/>
        </p:nvSpPr>
        <p:spPr bwMode="auto">
          <a:xfrm>
            <a:off x="8128000" y="590183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15" name="Line 35"/>
          <p:cNvSpPr>
            <a:spLocks noChangeShapeType="1"/>
          </p:cNvSpPr>
          <p:nvPr/>
        </p:nvSpPr>
        <p:spPr bwMode="auto">
          <a:xfrm>
            <a:off x="7911253" y="590183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16" name="Line 36"/>
          <p:cNvSpPr>
            <a:spLocks noChangeShapeType="1"/>
          </p:cNvSpPr>
          <p:nvPr/>
        </p:nvSpPr>
        <p:spPr bwMode="auto">
          <a:xfrm>
            <a:off x="7369387" y="5143218"/>
            <a:ext cx="541867" cy="758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17" name="Text Box 37"/>
          <p:cNvSpPr txBox="1">
            <a:spLocks noChangeArrowheads="1"/>
          </p:cNvSpPr>
          <p:nvPr/>
        </p:nvSpPr>
        <p:spPr bwMode="auto">
          <a:xfrm>
            <a:off x="149138" y="7473245"/>
            <a:ext cx="2059093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 err="1">
                <a:solidFill>
                  <a:srgbClr val="C00000"/>
                </a:solidFill>
              </a:rPr>
              <a:t>the_plastic</a:t>
            </a:r>
            <a:endParaRPr lang="en-US" sz="3200" i="1" dirty="0">
              <a:solidFill>
                <a:srgbClr val="C00000"/>
              </a:solidFill>
            </a:endParaRPr>
          </a:p>
        </p:txBody>
      </p:sp>
      <p:sp>
        <p:nvSpPr>
          <p:cNvPr id="276518" name="Text Box 38"/>
          <p:cNvSpPr txBox="1">
            <a:spLocks noChangeArrowheads="1"/>
          </p:cNvSpPr>
          <p:nvPr/>
        </p:nvSpPr>
        <p:spPr bwMode="auto">
          <a:xfrm>
            <a:off x="842885" y="6775476"/>
            <a:ext cx="3034453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 err="1">
                <a:solidFill>
                  <a:srgbClr val="C00000"/>
                </a:solidFill>
              </a:rPr>
              <a:t>poorly_designed</a:t>
            </a:r>
            <a:endParaRPr lang="en-US" sz="3200" i="1" dirty="0">
              <a:solidFill>
                <a:srgbClr val="C00000"/>
              </a:solidFill>
            </a:endParaRPr>
          </a:p>
        </p:txBody>
      </p:sp>
      <p:sp>
        <p:nvSpPr>
          <p:cNvPr id="276519" name="Text Box 39"/>
          <p:cNvSpPr txBox="1">
            <a:spLocks noChangeArrowheads="1"/>
          </p:cNvSpPr>
          <p:nvPr/>
        </p:nvSpPr>
        <p:spPr bwMode="auto">
          <a:xfrm>
            <a:off x="3346751" y="7554943"/>
            <a:ext cx="1950720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>
                <a:solidFill>
                  <a:srgbClr val="C00000"/>
                </a:solidFill>
              </a:rPr>
              <a:t>leaking</a:t>
            </a:r>
          </a:p>
        </p:txBody>
      </p:sp>
      <p:sp>
        <p:nvSpPr>
          <p:cNvPr id="276520" name="Text Box 40"/>
          <p:cNvSpPr txBox="1">
            <a:spLocks noChangeArrowheads="1"/>
          </p:cNvSpPr>
          <p:nvPr/>
        </p:nvSpPr>
        <p:spPr bwMode="auto">
          <a:xfrm>
            <a:off x="3800438" y="6762045"/>
            <a:ext cx="2384213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 err="1">
                <a:solidFill>
                  <a:srgbClr val="C00000"/>
                </a:solidFill>
              </a:rPr>
              <a:t>awkward_to</a:t>
            </a:r>
            <a:endParaRPr lang="en-US" sz="3200" i="1" dirty="0">
              <a:solidFill>
                <a:srgbClr val="C00000"/>
              </a:solidFill>
            </a:endParaRPr>
          </a:p>
        </p:txBody>
      </p:sp>
      <p:sp>
        <p:nvSpPr>
          <p:cNvPr id="276521" name="Rectangle 41"/>
          <p:cNvSpPr>
            <a:spLocks noChangeArrowheads="1"/>
          </p:cNvSpPr>
          <p:nvPr/>
        </p:nvSpPr>
        <p:spPr bwMode="auto">
          <a:xfrm>
            <a:off x="216747" y="7473244"/>
            <a:ext cx="1950720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22" name="Line 42"/>
          <p:cNvSpPr>
            <a:spLocks noChangeShapeType="1"/>
          </p:cNvSpPr>
          <p:nvPr/>
        </p:nvSpPr>
        <p:spPr bwMode="auto">
          <a:xfrm flipH="1" flipV="1">
            <a:off x="650241" y="6552071"/>
            <a:ext cx="311573" cy="9211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23" name="Rectangle 43"/>
          <p:cNvSpPr>
            <a:spLocks noChangeArrowheads="1"/>
          </p:cNvSpPr>
          <p:nvPr/>
        </p:nvSpPr>
        <p:spPr bwMode="auto">
          <a:xfrm>
            <a:off x="3698241" y="7538721"/>
            <a:ext cx="1205653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24" name="Rectangle 44"/>
          <p:cNvSpPr>
            <a:spLocks noChangeArrowheads="1"/>
          </p:cNvSpPr>
          <p:nvPr/>
        </p:nvSpPr>
        <p:spPr bwMode="auto">
          <a:xfrm>
            <a:off x="975360" y="6768818"/>
            <a:ext cx="2709333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25" name="Line 45"/>
          <p:cNvSpPr>
            <a:spLocks noChangeShapeType="1"/>
          </p:cNvSpPr>
          <p:nvPr/>
        </p:nvSpPr>
        <p:spPr bwMode="auto">
          <a:xfrm flipV="1">
            <a:off x="2059094" y="6547555"/>
            <a:ext cx="433493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26" name="Line 46"/>
          <p:cNvSpPr>
            <a:spLocks noChangeShapeType="1"/>
          </p:cNvSpPr>
          <p:nvPr/>
        </p:nvSpPr>
        <p:spPr bwMode="auto">
          <a:xfrm>
            <a:off x="650240" y="622695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27" name="Line 47"/>
          <p:cNvSpPr>
            <a:spLocks noChangeShapeType="1"/>
          </p:cNvSpPr>
          <p:nvPr/>
        </p:nvSpPr>
        <p:spPr bwMode="auto">
          <a:xfrm>
            <a:off x="2492587" y="6213404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28" name="Line 48"/>
          <p:cNvSpPr>
            <a:spLocks noChangeShapeType="1"/>
          </p:cNvSpPr>
          <p:nvPr/>
        </p:nvSpPr>
        <p:spPr bwMode="auto">
          <a:xfrm>
            <a:off x="3467947" y="622695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29" name="Line 49"/>
          <p:cNvSpPr>
            <a:spLocks noChangeShapeType="1"/>
          </p:cNvSpPr>
          <p:nvPr/>
        </p:nvSpPr>
        <p:spPr bwMode="auto">
          <a:xfrm>
            <a:off x="3793067" y="622695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30" name="Line 50"/>
          <p:cNvSpPr>
            <a:spLocks noChangeShapeType="1"/>
          </p:cNvSpPr>
          <p:nvPr/>
        </p:nvSpPr>
        <p:spPr bwMode="auto">
          <a:xfrm flipH="1" flipV="1">
            <a:off x="3793067" y="6552071"/>
            <a:ext cx="1300480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rgbClr val="008000"/>
              </a:solidFill>
            </a:endParaRPr>
          </a:p>
        </p:txBody>
      </p:sp>
      <p:sp>
        <p:nvSpPr>
          <p:cNvPr id="276531" name="Line 51"/>
          <p:cNvSpPr>
            <a:spLocks noChangeShapeType="1"/>
          </p:cNvSpPr>
          <p:nvPr/>
        </p:nvSpPr>
        <p:spPr bwMode="auto">
          <a:xfrm>
            <a:off x="7477760" y="622695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32" name="Line 52"/>
          <p:cNvSpPr>
            <a:spLocks noChangeShapeType="1"/>
          </p:cNvSpPr>
          <p:nvPr/>
        </p:nvSpPr>
        <p:spPr bwMode="auto">
          <a:xfrm>
            <a:off x="9428480" y="6213404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33" name="Line 53"/>
          <p:cNvSpPr>
            <a:spLocks noChangeShapeType="1"/>
          </p:cNvSpPr>
          <p:nvPr/>
        </p:nvSpPr>
        <p:spPr bwMode="auto">
          <a:xfrm>
            <a:off x="7897707" y="618631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34" name="Text Box 54"/>
          <p:cNvSpPr txBox="1">
            <a:spLocks noChangeArrowheads="1"/>
          </p:cNvSpPr>
          <p:nvPr/>
        </p:nvSpPr>
        <p:spPr bwMode="auto">
          <a:xfrm>
            <a:off x="5991218" y="6768819"/>
            <a:ext cx="2031811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>
                <a:solidFill>
                  <a:srgbClr val="C00000"/>
                </a:solidFill>
              </a:rPr>
              <a:t>espresso</a:t>
            </a:r>
          </a:p>
        </p:txBody>
      </p:sp>
      <p:sp>
        <p:nvSpPr>
          <p:cNvPr id="276535" name="Text Box 55"/>
          <p:cNvSpPr txBox="1">
            <a:spLocks noChangeArrowheads="1"/>
          </p:cNvSpPr>
          <p:nvPr/>
        </p:nvSpPr>
        <p:spPr bwMode="auto">
          <a:xfrm>
            <a:off x="7152640" y="7419059"/>
            <a:ext cx="2384213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 err="1">
                <a:solidFill>
                  <a:srgbClr val="C00000"/>
                </a:solidFill>
              </a:rPr>
              <a:t>are_perfect</a:t>
            </a:r>
            <a:endParaRPr lang="en-US" sz="3200" i="1" dirty="0">
              <a:solidFill>
                <a:srgbClr val="C00000"/>
              </a:solidFill>
            </a:endParaRPr>
          </a:p>
        </p:txBody>
      </p:sp>
      <p:sp>
        <p:nvSpPr>
          <p:cNvPr id="276536" name="Text Box 56"/>
          <p:cNvSpPr txBox="1">
            <a:spLocks noChangeArrowheads="1"/>
          </p:cNvSpPr>
          <p:nvPr/>
        </p:nvSpPr>
        <p:spPr bwMode="auto">
          <a:xfrm>
            <a:off x="10341494" y="6775476"/>
            <a:ext cx="2167467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 err="1">
                <a:solidFill>
                  <a:srgbClr val="C00000"/>
                </a:solidFill>
              </a:rPr>
              <a:t>years_now</a:t>
            </a:r>
            <a:endParaRPr lang="en-US" sz="3200" i="1" dirty="0">
              <a:solidFill>
                <a:srgbClr val="C00000"/>
              </a:solidFill>
            </a:endParaRPr>
          </a:p>
        </p:txBody>
      </p:sp>
      <p:sp>
        <p:nvSpPr>
          <p:cNvPr id="276537" name="Line 57"/>
          <p:cNvSpPr>
            <a:spLocks noChangeShapeType="1"/>
          </p:cNvSpPr>
          <p:nvPr/>
        </p:nvSpPr>
        <p:spPr bwMode="auto">
          <a:xfrm flipV="1">
            <a:off x="7044267" y="6552071"/>
            <a:ext cx="433493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38" name="Rectangle 58"/>
          <p:cNvSpPr>
            <a:spLocks noChangeArrowheads="1"/>
          </p:cNvSpPr>
          <p:nvPr/>
        </p:nvSpPr>
        <p:spPr bwMode="auto">
          <a:xfrm>
            <a:off x="7044267" y="7419058"/>
            <a:ext cx="2384213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39" name="Rectangle 59"/>
          <p:cNvSpPr>
            <a:spLocks noChangeArrowheads="1"/>
          </p:cNvSpPr>
          <p:nvPr/>
        </p:nvSpPr>
        <p:spPr bwMode="auto">
          <a:xfrm>
            <a:off x="10403841" y="6768818"/>
            <a:ext cx="1964267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40" name="Line 60"/>
          <p:cNvSpPr>
            <a:spLocks noChangeShapeType="1"/>
          </p:cNvSpPr>
          <p:nvPr/>
        </p:nvSpPr>
        <p:spPr bwMode="auto">
          <a:xfrm>
            <a:off x="7911254" y="6502401"/>
            <a:ext cx="2384213" cy="9076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41" name="Line 61"/>
          <p:cNvSpPr>
            <a:spLocks noChangeShapeType="1"/>
          </p:cNvSpPr>
          <p:nvPr/>
        </p:nvSpPr>
        <p:spPr bwMode="auto">
          <a:xfrm flipH="1" flipV="1">
            <a:off x="9428480" y="6552071"/>
            <a:ext cx="2492587" cy="2167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42" name="Text Box 62"/>
          <p:cNvSpPr txBox="1">
            <a:spLocks noChangeArrowheads="1"/>
          </p:cNvSpPr>
          <p:nvPr/>
        </p:nvSpPr>
        <p:spPr bwMode="auto">
          <a:xfrm>
            <a:off x="9658773" y="7419059"/>
            <a:ext cx="1950720" cy="6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 err="1">
                <a:solidFill>
                  <a:srgbClr val="C00000"/>
                </a:solidFill>
              </a:rPr>
              <a:t>a_breeze</a:t>
            </a:r>
            <a:endParaRPr lang="en-US" sz="3200" i="1" dirty="0">
              <a:solidFill>
                <a:srgbClr val="C00000"/>
              </a:solidFill>
            </a:endParaRPr>
          </a:p>
        </p:txBody>
      </p:sp>
      <p:sp>
        <p:nvSpPr>
          <p:cNvPr id="276543" name="Rectangle 63"/>
          <p:cNvSpPr>
            <a:spLocks noChangeArrowheads="1"/>
          </p:cNvSpPr>
          <p:nvPr/>
        </p:nvSpPr>
        <p:spPr bwMode="auto">
          <a:xfrm>
            <a:off x="9685867" y="7419058"/>
            <a:ext cx="1706880" cy="541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76544" name="Text Box 64"/>
          <p:cNvSpPr txBox="1">
            <a:spLocks noChangeArrowheads="1"/>
          </p:cNvSpPr>
          <p:nvPr/>
        </p:nvSpPr>
        <p:spPr bwMode="auto">
          <a:xfrm>
            <a:off x="4253654" y="3251200"/>
            <a:ext cx="4009813" cy="65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400" b="1" i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276545" name="Text Box 65"/>
          <p:cNvSpPr txBox="1">
            <a:spLocks noChangeArrowheads="1"/>
          </p:cNvSpPr>
          <p:nvPr/>
        </p:nvSpPr>
        <p:spPr bwMode="auto">
          <a:xfrm>
            <a:off x="3806613" y="8128000"/>
            <a:ext cx="4768427" cy="65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400" b="1" i="1" dirty="0">
                <a:solidFill>
                  <a:schemeClr val="tx1"/>
                </a:solidFill>
              </a:rPr>
              <a:t>kitchen</a:t>
            </a:r>
          </a:p>
        </p:txBody>
      </p:sp>
      <p:sp>
        <p:nvSpPr>
          <p:cNvPr id="276546" name="Rectangle 66"/>
          <p:cNvSpPr>
            <a:spLocks noChangeArrowheads="1"/>
          </p:cNvSpPr>
          <p:nvPr/>
        </p:nvSpPr>
        <p:spPr bwMode="auto">
          <a:xfrm>
            <a:off x="149014" y="3142827"/>
            <a:ext cx="12788053" cy="57437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30046" tIns="65023" rIns="130046" bIns="65023" anchor="ctr"/>
          <a:lstStyle/>
          <a:p>
            <a:endParaRPr lang="en-US"/>
          </a:p>
        </p:txBody>
      </p:sp>
      <p:sp>
        <p:nvSpPr>
          <p:cNvPr id="276547" name="Rectangle 67"/>
          <p:cNvSpPr>
            <a:spLocks noGrp="1" noChangeArrowheads="1"/>
          </p:cNvSpPr>
          <p:nvPr>
            <p:ph type="title"/>
          </p:nvPr>
        </p:nvSpPr>
        <p:spPr>
          <a:xfrm>
            <a:off x="1772063" y="257134"/>
            <a:ext cx="11704320" cy="1625600"/>
          </a:xfrm>
          <a:noFill/>
          <a:ln/>
        </p:spPr>
        <p:txBody>
          <a:bodyPr/>
          <a:lstStyle/>
          <a:p>
            <a:r>
              <a:rPr lang="en-US" dirty="0" smtClean="0"/>
              <a:t>Visualizing </a:t>
            </a:r>
            <a:r>
              <a:rPr lang="en-US" dirty="0"/>
              <a:t>	 </a:t>
            </a:r>
            <a:r>
              <a:rPr lang="en-US" dirty="0" smtClean="0"/>
              <a:t>(</a:t>
            </a:r>
            <a:r>
              <a:rPr lang="en-US" dirty="0"/>
              <a:t>books &amp; kitchen)</a:t>
            </a:r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7670816" y="6212791"/>
            <a:ext cx="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130046" tIns="65023" rIns="130046" bIns="65023"/>
          <a:lstStyle/>
          <a:p>
            <a:endParaRPr lang="en-US" sz="3200">
              <a:solidFill>
                <a:schemeClr val="accent1"/>
              </a:solidFill>
            </a:endParaRPr>
          </a:p>
        </p:txBody>
      </p:sp>
      <p:pic>
        <p:nvPicPr>
          <p:cNvPr id="75" name="Picture 7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007186" y="772344"/>
            <a:ext cx="534461" cy="53446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2" grpId="0" animBg="1"/>
      <p:bldP spid="276483" grpId="0" animBg="1"/>
      <p:bldP spid="276484" grpId="0" animBg="1"/>
      <p:bldP spid="276485" grpId="0" animBg="1"/>
      <p:bldP spid="276489" grpId="0"/>
      <p:bldP spid="276490" grpId="0"/>
      <p:bldP spid="276491" grpId="0"/>
      <p:bldP spid="276492" grpId="0" animBg="1"/>
      <p:bldP spid="276493" grpId="0" animBg="1"/>
      <p:bldP spid="276494" grpId="0" animBg="1"/>
      <p:bldP spid="276495" grpId="0" animBg="1"/>
      <p:bldP spid="276496" grpId="0" animBg="1"/>
      <p:bldP spid="276497" grpId="0" animBg="1"/>
      <p:bldP spid="276498" grpId="0" animBg="1"/>
      <p:bldP spid="276499" grpId="0" animBg="1"/>
      <p:bldP spid="276500" grpId="0" animBg="1"/>
      <p:bldP spid="276501" grpId="0"/>
      <p:bldP spid="276502" grpId="0"/>
      <p:bldP spid="276503" grpId="0"/>
      <p:bldP spid="276504" grpId="0"/>
      <p:bldP spid="276505" grpId="0" animBg="1"/>
      <p:bldP spid="276506" grpId="0" animBg="1"/>
      <p:bldP spid="276507" grpId="0" animBg="1"/>
      <p:bldP spid="276508" grpId="0" animBg="1"/>
      <p:bldP spid="276509" grpId="0" animBg="1"/>
      <p:bldP spid="276510" grpId="0" animBg="1"/>
      <p:bldP spid="276511" grpId="0" animBg="1"/>
      <p:bldP spid="276512" grpId="0" animBg="1"/>
      <p:bldP spid="276513" grpId="0" animBg="1"/>
      <p:bldP spid="276514" grpId="0" animBg="1"/>
      <p:bldP spid="276515" grpId="0" animBg="1"/>
      <p:bldP spid="276516" grpId="0" animBg="1"/>
      <p:bldP spid="276517" grpId="0"/>
      <p:bldP spid="276518" grpId="0"/>
      <p:bldP spid="276519" grpId="0"/>
      <p:bldP spid="276520" grpId="0"/>
      <p:bldP spid="276521" grpId="0" animBg="1"/>
      <p:bldP spid="276522" grpId="0" animBg="1"/>
      <p:bldP spid="276523" grpId="0" animBg="1"/>
      <p:bldP spid="276524" grpId="0" animBg="1"/>
      <p:bldP spid="276525" grpId="0" animBg="1"/>
      <p:bldP spid="276526" grpId="0" animBg="1"/>
      <p:bldP spid="276527" grpId="0" animBg="1"/>
      <p:bldP spid="276528" grpId="0" animBg="1"/>
      <p:bldP spid="276529" grpId="0" animBg="1"/>
      <p:bldP spid="276530" grpId="0" animBg="1"/>
      <p:bldP spid="276531" grpId="0" animBg="1"/>
      <p:bldP spid="276532" grpId="0" animBg="1"/>
      <p:bldP spid="276533" grpId="0" animBg="1"/>
      <p:bldP spid="276534" grpId="0"/>
      <p:bldP spid="276535" grpId="0"/>
      <p:bldP spid="276536" grpId="0"/>
      <p:bldP spid="276537" grpId="0" animBg="1"/>
      <p:bldP spid="276538" grpId="0" animBg="1"/>
      <p:bldP spid="276539" grpId="0" animBg="1"/>
      <p:bldP spid="276540" grpId="0" animBg="1"/>
      <p:bldP spid="276541" grpId="0" animBg="1"/>
      <p:bldP spid="276542" grpId="0"/>
      <p:bldP spid="276543" grpId="0" animBg="1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452437"/>
            <a:ext cx="10706184" cy="1300163"/>
          </a:xfrm>
        </p:spPr>
        <p:txBody>
          <a:bodyPr/>
          <a:lstStyle/>
          <a:p>
            <a:r>
              <a:rPr lang="en-US" dirty="0" smtClean="0"/>
              <a:t>Classical </a:t>
            </a:r>
            <a:r>
              <a:rPr lang="en-US" dirty="0" err="1" smtClean="0"/>
              <a:t>vs</a:t>
            </a:r>
            <a:r>
              <a:rPr lang="en-US" dirty="0" smtClean="0"/>
              <a:t> Adaptation Error</a:t>
            </a:r>
            <a:endParaRPr lang="en-US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719197" y="3510659"/>
            <a:ext cx="8544042" cy="1619486"/>
          </a:xfrm>
          <a:prstGeom prst="rect">
            <a:avLst/>
          </a:prstGeom>
          <a:noFill/>
          <a:ln/>
          <a:effectLst/>
        </p:spPr>
      </p:pic>
      <p:sp>
        <p:nvSpPr>
          <p:cNvPr id="8" name="TextBox 7"/>
          <p:cNvSpPr txBox="1"/>
          <p:nvPr/>
        </p:nvSpPr>
        <p:spPr>
          <a:xfrm>
            <a:off x="696832" y="2320890"/>
            <a:ext cx="7412140" cy="9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400" u="sng" dirty="0" smtClean="0">
                <a:solidFill>
                  <a:srgbClr val="008000"/>
                </a:solidFill>
              </a:rPr>
              <a:t>Classical Test Error:</a:t>
            </a:r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001900" y="7433084"/>
            <a:ext cx="3719544" cy="949338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696833" y="6416249"/>
            <a:ext cx="74121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400" u="sng" dirty="0" smtClean="0">
                <a:solidFill>
                  <a:srgbClr val="008000"/>
                </a:solidFill>
              </a:rPr>
              <a:t>Adaptation Target Error: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6036" y="4984812"/>
            <a:ext cx="5940660" cy="1656184"/>
            <a:chOff x="3190032" y="4984812"/>
            <a:chExt cx="5940660" cy="1656184"/>
          </a:xfrm>
        </p:grpSpPr>
        <p:sp>
          <p:nvSpPr>
            <p:cNvPr id="9" name="Line Callout 2 8"/>
            <p:cNvSpPr/>
            <p:nvPr/>
          </p:nvSpPr>
          <p:spPr bwMode="auto">
            <a:xfrm>
              <a:off x="4054128" y="5452864"/>
              <a:ext cx="5076564" cy="118813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8215"/>
                <a:gd name="adj6" fmla="val -26028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lang="en-US" sz="3200" dirty="0" smtClean="0">
                  <a:latin typeface="+mj-lt"/>
                </a:rPr>
                <a:t>Measured on the</a:t>
              </a:r>
            </a:p>
            <a:p>
              <a:pPr algn="ctr"/>
              <a:r>
                <a:rPr lang="en-US" sz="3200" dirty="0" smtClean="0">
                  <a:latin typeface="+mj-lt"/>
                </a:rPr>
                <a:t>same distribution!</a:t>
              </a:r>
              <a:endParaRPr lang="en-US" sz="3200" dirty="0">
                <a:latin typeface="+mj-lt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190032" y="4984812"/>
              <a:ext cx="828092" cy="6840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ine Callout 2 15"/>
          <p:cNvSpPr/>
          <p:nvPr/>
        </p:nvSpPr>
        <p:spPr bwMode="auto">
          <a:xfrm>
            <a:off x="6466396" y="8405192"/>
            <a:ext cx="5076564" cy="1188132"/>
          </a:xfrm>
          <a:prstGeom prst="borderCallout2">
            <a:avLst>
              <a:gd name="adj1" fmla="val 54024"/>
              <a:gd name="adj2" fmla="val -4580"/>
              <a:gd name="adj3" fmla="val 49214"/>
              <a:gd name="adj4" fmla="val -55318"/>
              <a:gd name="adj5" fmla="val 5076"/>
              <a:gd name="adj6" fmla="val -72184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200" dirty="0" smtClean="0">
                <a:latin typeface="+mj-lt"/>
              </a:rPr>
              <a:t>Measured on a</a:t>
            </a:r>
          </a:p>
          <a:p>
            <a:pPr algn="ctr"/>
            <a:r>
              <a:rPr lang="en-US" sz="3200" b="1" dirty="0" smtClean="0">
                <a:latin typeface="+mj-lt"/>
              </a:rPr>
              <a:t>new</a:t>
            </a:r>
            <a:r>
              <a:rPr lang="en-US" sz="3200" dirty="0" smtClean="0">
                <a:latin typeface="+mj-lt"/>
              </a:rPr>
              <a:t> distribution!</a:t>
            </a:r>
            <a:endParaRPr lang="en-US" sz="32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6" grpId="0" build="allAtOnce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876" y="452437"/>
            <a:ext cx="7848872" cy="1300163"/>
          </a:xfrm>
        </p:spPr>
        <p:txBody>
          <a:bodyPr/>
          <a:lstStyle/>
          <a:p>
            <a:r>
              <a:rPr lang="en-US" dirty="0" smtClean="0"/>
              <a:t>Representation 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1700" y="5308848"/>
            <a:ext cx="127631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/>
              <a:t>[1] Blitzer et al. </a:t>
            </a:r>
            <a:r>
              <a:rPr lang="en-US" sz="3200" u="sng" dirty="0" smtClean="0"/>
              <a:t>Domain Adaptation with Structural Correspondence Learning</a:t>
            </a:r>
            <a:r>
              <a:rPr lang="en-US" sz="3200" dirty="0" smtClean="0"/>
              <a:t>.  2006.</a:t>
            </a:r>
          </a:p>
          <a:p>
            <a:pPr algn="l"/>
            <a:endParaRPr lang="en-US" sz="3200" dirty="0" smtClean="0"/>
          </a:p>
          <a:p>
            <a:pPr algn="l"/>
            <a:r>
              <a:rPr lang="en-US" sz="3200" dirty="0" smtClean="0"/>
              <a:t>[2] S. Ben-David et al.  </a:t>
            </a:r>
            <a:r>
              <a:rPr lang="en-US" sz="3200" u="sng" dirty="0" smtClean="0"/>
              <a:t>Analysis of Representations for Domain Adaptation</a:t>
            </a:r>
            <a:r>
              <a:rPr lang="en-US" sz="3200" dirty="0" smtClean="0"/>
              <a:t>.  2007.</a:t>
            </a:r>
          </a:p>
          <a:p>
            <a:pPr algn="l"/>
            <a:endParaRPr lang="en-US" sz="3200" dirty="0" smtClean="0"/>
          </a:p>
          <a:p>
            <a:pPr algn="l"/>
            <a:r>
              <a:rPr lang="en-US" sz="3200" dirty="0" smtClean="0"/>
              <a:t>[3] J. Blitzer et al.  </a:t>
            </a:r>
            <a:r>
              <a:rPr lang="en-US" sz="3200" u="sng" dirty="0" smtClean="0"/>
              <a:t>Domain Adaptation for Sentiment Classification</a:t>
            </a:r>
            <a:r>
              <a:rPr lang="en-US" sz="3200" dirty="0" smtClean="0"/>
              <a:t>.  2008.  </a:t>
            </a:r>
          </a:p>
          <a:p>
            <a:pPr algn="l"/>
            <a:endParaRPr lang="en-US" sz="3200" dirty="0" smtClean="0"/>
          </a:p>
          <a:p>
            <a:pPr algn="l"/>
            <a:r>
              <a:rPr lang="en-US" sz="3200" dirty="0" smtClean="0"/>
              <a:t>[4] Y. </a:t>
            </a:r>
            <a:r>
              <a:rPr lang="en-US" sz="3200" dirty="0" err="1" smtClean="0"/>
              <a:t>Mansour</a:t>
            </a:r>
            <a:r>
              <a:rPr lang="en-US" sz="3200" dirty="0" smtClean="0"/>
              <a:t> et al.  </a:t>
            </a:r>
            <a:r>
              <a:rPr lang="en-US" sz="3200" u="sng" dirty="0" smtClean="0"/>
              <a:t>Domain Adaptation: Learning Bounds and Algorithms</a:t>
            </a:r>
            <a:r>
              <a:rPr lang="en-US" sz="3200" dirty="0" smtClean="0"/>
              <a:t>.  2009.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724" y="3220616"/>
            <a:ext cx="12061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solidFill>
                  <a:srgbClr val="2121FF"/>
                </a:solidFill>
              </a:rPr>
              <a:t>http://adaptationtutorial.blitzer.com/references/</a:t>
            </a:r>
            <a:endParaRPr lang="en-US" sz="4400" u="sng" dirty="0">
              <a:solidFill>
                <a:srgbClr val="2121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Outline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268" y="2028786"/>
            <a:ext cx="12049290" cy="746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Notation and Common Concepts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Semi-supervised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Covariate shift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Learning Shared Representations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C8"/>
                </a:solidFill>
              </a:rPr>
              <a:t>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000C8"/>
                </a:solidFill>
              </a:rPr>
              <a:t>Feature-Based Approaches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Parameter-Based Approaches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Open Questions and Uncovered Algorithms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Feature-based approaches</a:t>
            </a:r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09658" y="2797174"/>
            <a:ext cx="3505200" cy="1181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sz="4000" b="1" u="sng" dirty="0" smtClean="0">
                <a:solidFill>
                  <a:srgbClr val="800000"/>
                </a:solidFill>
                <a:latin typeface="+mj-lt"/>
                <a:ea typeface="msmincho" charset="0"/>
                <a:cs typeface="msmincho" charset="0"/>
              </a:rPr>
              <a:t>Cell-phone domain</a:t>
            </a:r>
            <a:r>
              <a:rPr lang="en-GB" sz="4000" b="1" u="sng" dirty="0">
                <a:solidFill>
                  <a:srgbClr val="800000"/>
                </a:solidFill>
                <a:latin typeface="+mj-lt"/>
                <a:ea typeface="msmincho" charset="0"/>
                <a:cs typeface="msmincho" charset="0"/>
              </a:rPr>
              <a:t>:</a:t>
            </a:r>
          </a:p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sz="4000" dirty="0" smtClean="0">
                <a:solidFill>
                  <a:srgbClr val="800000"/>
                </a:solidFill>
                <a:latin typeface="+mj-lt"/>
                <a:ea typeface="msmincho" charset="0"/>
                <a:cs typeface="msmincho" charset="0"/>
              </a:rPr>
              <a:t>“horrible” </a:t>
            </a:r>
            <a:r>
              <a:rPr lang="en-GB" sz="4000" dirty="0">
                <a:solidFill>
                  <a:srgbClr val="800000"/>
                </a:solidFill>
                <a:latin typeface="+mj-lt"/>
                <a:ea typeface="msmincho" charset="0"/>
                <a:cs typeface="msmincho" charset="0"/>
              </a:rPr>
              <a:t>is </a:t>
            </a:r>
            <a:r>
              <a:rPr lang="en-GB" sz="4000" b="1" dirty="0" smtClean="0">
                <a:solidFill>
                  <a:srgbClr val="800000"/>
                </a:solidFill>
                <a:latin typeface="+mj-lt"/>
                <a:ea typeface="msmincho" charset="0"/>
                <a:cs typeface="msmincho" charset="0"/>
              </a:rPr>
              <a:t>bad</a:t>
            </a:r>
          </a:p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sz="4000" dirty="0" smtClean="0">
                <a:solidFill>
                  <a:srgbClr val="800000"/>
                </a:solidFill>
                <a:latin typeface="+mj-lt"/>
                <a:ea typeface="msmincho" charset="0"/>
                <a:cs typeface="msmincho" charset="0"/>
              </a:rPr>
              <a:t>“small” is </a:t>
            </a:r>
            <a:r>
              <a:rPr lang="en-GB" sz="4000" b="1" dirty="0" smtClean="0">
                <a:solidFill>
                  <a:srgbClr val="800000"/>
                </a:solidFill>
                <a:latin typeface="+mj-lt"/>
                <a:ea typeface="msmincho" charset="0"/>
                <a:cs typeface="msmincho" charset="0"/>
              </a:rPr>
              <a:t>good</a:t>
            </a:r>
          </a:p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endParaRPr lang="en-GB" sz="4000" b="1" dirty="0" smtClean="0">
              <a:solidFill>
                <a:srgbClr val="800000"/>
              </a:solidFill>
              <a:latin typeface="+mj-lt"/>
              <a:ea typeface="msmincho" charset="0"/>
              <a:cs typeface="msmincho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645464" y="2824162"/>
            <a:ext cx="3530600" cy="1181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sz="4000" b="1" u="sng" dirty="0" smtClean="0">
                <a:solidFill>
                  <a:srgbClr val="008000"/>
                </a:solidFill>
                <a:latin typeface="+mj-lt"/>
                <a:ea typeface="msmincho" charset="0"/>
                <a:cs typeface="msmincho" charset="0"/>
              </a:rPr>
              <a:t>Hotel domain</a:t>
            </a:r>
            <a:r>
              <a:rPr lang="en-GB" sz="4000" b="1" u="sng" dirty="0">
                <a:solidFill>
                  <a:srgbClr val="008000"/>
                </a:solidFill>
                <a:latin typeface="+mj-lt"/>
                <a:ea typeface="msmincho" charset="0"/>
                <a:cs typeface="msmincho" charset="0"/>
              </a:rPr>
              <a:t>:</a:t>
            </a:r>
          </a:p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sz="4000" dirty="0" smtClean="0">
                <a:solidFill>
                  <a:srgbClr val="008000"/>
                </a:solidFill>
                <a:latin typeface="+mj-lt"/>
                <a:ea typeface="msmincho" charset="0"/>
                <a:cs typeface="msmincho" charset="0"/>
              </a:rPr>
              <a:t>“horrible” </a:t>
            </a:r>
            <a:r>
              <a:rPr lang="en-GB" sz="4000" dirty="0">
                <a:solidFill>
                  <a:srgbClr val="008000"/>
                </a:solidFill>
                <a:latin typeface="+mj-lt"/>
                <a:ea typeface="msmincho" charset="0"/>
                <a:cs typeface="msmincho" charset="0"/>
              </a:rPr>
              <a:t>is </a:t>
            </a:r>
            <a:r>
              <a:rPr lang="en-GB" sz="4000" b="1" dirty="0" smtClean="0">
                <a:solidFill>
                  <a:srgbClr val="008000"/>
                </a:solidFill>
                <a:latin typeface="+mj-lt"/>
                <a:ea typeface="msmincho" charset="0"/>
                <a:cs typeface="msmincho" charset="0"/>
              </a:rPr>
              <a:t>bad</a:t>
            </a:r>
          </a:p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sz="4000" dirty="0" smtClean="0">
                <a:solidFill>
                  <a:srgbClr val="008000"/>
                </a:solidFill>
                <a:latin typeface="+mj-lt"/>
                <a:ea typeface="msmincho" charset="0"/>
                <a:cs typeface="msmincho" charset="0"/>
              </a:rPr>
              <a:t>“small” is </a:t>
            </a:r>
            <a:r>
              <a:rPr lang="en-GB" sz="4000" b="1" dirty="0" smtClean="0">
                <a:solidFill>
                  <a:srgbClr val="008000"/>
                </a:solidFill>
                <a:latin typeface="+mj-lt"/>
                <a:ea typeface="msmincho" charset="0"/>
                <a:cs typeface="msmincho" charset="0"/>
              </a:rPr>
              <a:t>bad</a:t>
            </a:r>
            <a:endParaRPr lang="en-GB" sz="4000" b="1" dirty="0">
              <a:solidFill>
                <a:srgbClr val="008000"/>
              </a:solidFill>
              <a:latin typeface="+mj-lt"/>
              <a:ea typeface="msmincho" charset="0"/>
              <a:cs typeface="msmincho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901842" y="5000656"/>
            <a:ext cx="9164683" cy="17367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sz="4000" b="1" dirty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Key Idea:</a:t>
            </a:r>
            <a:br>
              <a:rPr lang="en-GB" sz="4000" b="1" dirty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</a:br>
            <a:r>
              <a:rPr lang="en-GB" sz="4000" dirty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Share some features </a:t>
            </a:r>
            <a:r>
              <a:rPr lang="en-GB" sz="4000" dirty="0" smtClean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(“horrible”)</a:t>
            </a:r>
            <a:r>
              <a:rPr lang="ar-SA" sz="4000" dirty="0">
                <a:solidFill>
                  <a:srgbClr val="000000"/>
                </a:solidFill>
                <a:latin typeface="+mj-lt"/>
                <a:cs typeface="Arial" charset="0"/>
              </a:rPr>
              <a:t>‏</a:t>
            </a:r>
            <a:endParaRPr lang="en-GB" sz="4000" dirty="0">
              <a:solidFill>
                <a:srgbClr val="000000"/>
              </a:solidFill>
              <a:latin typeface="+mj-lt"/>
              <a:ea typeface="msmincho" charset="0"/>
              <a:cs typeface="msmincho" charset="0"/>
            </a:endParaRPr>
          </a:p>
          <a:p>
            <a:pPr algn="ctr"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sz="4000" dirty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Don't share others </a:t>
            </a:r>
            <a:r>
              <a:rPr lang="en-GB" sz="4000" dirty="0" smtClean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(“small”)</a:t>
            </a:r>
            <a:r>
              <a:rPr lang="ar-SA" sz="4000" dirty="0">
                <a:solidFill>
                  <a:srgbClr val="000000"/>
                </a:solidFill>
                <a:latin typeface="+mj-lt"/>
                <a:cs typeface="Arial" charset="0"/>
              </a:rPr>
              <a:t>‏</a:t>
            </a:r>
            <a:endParaRPr lang="en-GB" sz="4000" dirty="0">
              <a:solidFill>
                <a:srgbClr val="000000"/>
              </a:solidFill>
              <a:latin typeface="+mj-lt"/>
              <a:ea typeface="msmincho" charset="0"/>
              <a:cs typeface="msmincho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909977" y="7386676"/>
            <a:ext cx="5295900" cy="338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(and let </a:t>
            </a:r>
            <a:r>
              <a:rPr lang="en-GB" dirty="0" smtClean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an arbitrary </a:t>
            </a:r>
            <a:r>
              <a:rPr lang="en-GB" i="1" dirty="0" smtClean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learning algorithm</a:t>
            </a:r>
          </a:p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decide which are which)</a:t>
            </a:r>
            <a:r>
              <a:rPr lang="ar-SA" dirty="0">
                <a:solidFill>
                  <a:srgbClr val="000000"/>
                </a:solidFill>
                <a:latin typeface="+mj-lt"/>
                <a:cs typeface="Arial" charset="0"/>
              </a:rPr>
              <a:t>‏</a:t>
            </a:r>
            <a:endParaRPr lang="en-GB" dirty="0">
              <a:solidFill>
                <a:srgbClr val="000000"/>
              </a:solidFill>
              <a:latin typeface="+mj-lt"/>
              <a:ea typeface="msmincho" charset="0"/>
              <a:cs typeface="msmincho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Augmentation</a:t>
            </a:r>
            <a:endParaRPr lang="en-US" dirty="0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99" y="2137299"/>
            <a:ext cx="13357782" cy="971550"/>
          </a:xfrm>
          <a:prstGeom prst="rect">
            <a:avLst/>
          </a:prstGeom>
          <a:ln/>
        </p:spPr>
        <p:txBody>
          <a:bodyPr lIns="117967" tIns="58983" rIns="117967" bIns="58983" anchor="ctr"/>
          <a:lstStyle/>
          <a:p>
            <a:pPr marL="301062" indent="-278533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None/>
              <a:tabLst>
                <a:tab pos="301062" algn="l"/>
                <a:tab pos="1124371" algn="l"/>
                <a:tab pos="1189908" algn="l"/>
                <a:tab pos="2842671" algn="l"/>
                <a:tab pos="3604539" algn="l"/>
                <a:tab pos="5550171" algn="l"/>
                <a:tab pos="6420586" algn="l"/>
                <a:tab pos="8116358" algn="l"/>
                <a:tab pos="8693904" algn="l"/>
                <a:tab pos="9334938" algn="l"/>
                <a:tab pos="10268841" algn="l"/>
                <a:tab pos="11129015" algn="l"/>
                <a:tab pos="12056775" algn="l"/>
                <a:tab pos="12984534" algn="l"/>
                <a:tab pos="13912294" algn="l"/>
              </a:tabLst>
            </a:pPr>
            <a:r>
              <a:rPr lang="en-GB" sz="3400" dirty="0" smtClean="0">
                <a:latin typeface="Georgia;Times New Roman" pitchFamily="16" charset="0"/>
              </a:rPr>
              <a:t>              The phone is small		The hotel is small</a:t>
            </a:r>
            <a:endParaRPr lang="en-GB" sz="3400" b="1" dirty="0">
              <a:latin typeface="Courier New" pitchFamily="49" charset="0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682037" y="5048407"/>
            <a:ext cx="1716758" cy="1599655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S:the</a:t>
            </a:r>
            <a:endParaRPr lang="en-GB" sz="2600" dirty="0">
              <a:ea typeface="msmincho" charset="0"/>
              <a:cs typeface="msmincho" charset="0"/>
            </a:endParaRP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S:phone</a:t>
            </a:r>
            <a:endParaRPr lang="en-GB" sz="2600" dirty="0">
              <a:ea typeface="msmincho" charset="0"/>
              <a:cs typeface="msmincho" charset="0"/>
            </a:endParaRP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S:is</a:t>
            </a:r>
            <a:endParaRPr lang="en-GB" sz="2600" dirty="0">
              <a:ea typeface="msmincho" charset="0"/>
              <a:cs typeface="msmincho" charset="0"/>
            </a:endParaRP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S:small</a:t>
            </a:r>
            <a:endParaRPr lang="en-GB" sz="2600" dirty="0">
              <a:ea typeface="msmincho" charset="0"/>
              <a:cs typeface="msmincho" charset="0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6931060" y="6861076"/>
            <a:ext cx="1632257" cy="1599657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T:the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T:hotel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T:is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T:small</a:t>
            </a:r>
            <a:endParaRPr lang="en-GB" sz="2600" dirty="0">
              <a:ea typeface="msmincho" charset="0"/>
              <a:cs typeface="msmincho" charset="0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2253928" y="113084"/>
            <a:ext cx="10628369" cy="20994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dirty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In feature-vector </a:t>
            </a:r>
            <a:r>
              <a:rPr lang="en-GB" dirty="0" smtClean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lingo: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dirty="0" smtClean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x 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→ </a:t>
            </a:r>
            <a:r>
              <a:rPr lang="en-GB" sz="4600" dirty="0" smtClean="0">
                <a:latin typeface="+mj-lt"/>
                <a:cs typeface="Times New Roman" pitchFamily="16" charset="0"/>
              </a:rPr>
              <a:t>‹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x, x, 0</a:t>
            </a:r>
            <a:r>
              <a:rPr lang="en-GB" sz="4600" dirty="0" smtClean="0">
                <a:latin typeface="+mj-lt"/>
                <a:cs typeface="Times New Roman" pitchFamily="16" charset="0"/>
              </a:rPr>
              <a:t>›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  (for source domain)</a:t>
            </a:r>
            <a:r>
              <a:rPr lang="ar-SA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‏</a:t>
            </a:r>
            <a:endParaRPr lang="en-GB" dirty="0" smtClean="0">
              <a:solidFill>
                <a:srgbClr val="000000"/>
              </a:solidFill>
              <a:latin typeface="+mj-lt"/>
              <a:cs typeface="Times New Roman" pitchFamily="16" charset="0"/>
            </a:endParaRP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x </a:t>
            </a:r>
            <a:r>
              <a:rPr lang="en-GB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→ </a:t>
            </a:r>
            <a:r>
              <a:rPr lang="en-GB" sz="4600" dirty="0" smtClean="0">
                <a:latin typeface="+mj-lt"/>
                <a:cs typeface="Times New Roman" pitchFamily="16" charset="0"/>
              </a:rPr>
              <a:t>‹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x, </a:t>
            </a:r>
            <a:r>
              <a:rPr lang="en-GB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0, 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x</a:t>
            </a:r>
            <a:r>
              <a:rPr lang="en-GB" sz="4600" dirty="0" smtClean="0">
                <a:latin typeface="+mj-lt"/>
                <a:cs typeface="Times New Roman" pitchFamily="16" charset="0"/>
              </a:rPr>
              <a:t>›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   </a:t>
            </a:r>
            <a:r>
              <a:rPr lang="en-GB" sz="1500" dirty="0" smtClean="0">
                <a:latin typeface="+mj-lt"/>
                <a:cs typeface="Times New Roman" pitchFamily="16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(for target domain)</a:t>
            </a:r>
            <a:r>
              <a:rPr lang="ar-SA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‏</a:t>
            </a:r>
            <a:endParaRPr lang="en-GB" dirty="0">
              <a:solidFill>
                <a:srgbClr val="000000"/>
              </a:solidFill>
              <a:latin typeface="+mj-lt"/>
              <a:cs typeface="Times New Roman" pitchFamily="16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11575" y="3104650"/>
            <a:ext cx="1390592" cy="1738934"/>
            <a:chOff x="478" y="1190"/>
            <a:chExt cx="679" cy="849"/>
          </a:xfrm>
        </p:grpSpPr>
        <p:sp>
          <p:nvSpPr>
            <p:cNvPr id="11282" name="Text Box 18"/>
            <p:cNvSpPr txBox="1">
              <a:spLocks noChangeArrowheads="1"/>
            </p:cNvSpPr>
            <p:nvPr/>
          </p:nvSpPr>
          <p:spPr bwMode="auto">
            <a:xfrm rot="16200000">
              <a:off x="341" y="1376"/>
              <a:ext cx="700" cy="42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3000"/>
                </a:lnSpc>
                <a:tabLst>
                  <a:tab pos="0" algn="l"/>
                  <a:tab pos="925711" algn="l"/>
                  <a:tab pos="1853471" algn="l"/>
                  <a:tab pos="2781230" algn="l"/>
                  <a:tab pos="3708990" algn="l"/>
                  <a:tab pos="4636748" algn="l"/>
                  <a:tab pos="5564508" algn="l"/>
                  <a:tab pos="6492267" algn="l"/>
                  <a:tab pos="7420027" algn="l"/>
                  <a:tab pos="8347786" algn="l"/>
                  <a:tab pos="9275545" algn="l"/>
                  <a:tab pos="10203304" algn="l"/>
                  <a:tab pos="11131064" algn="l"/>
                  <a:tab pos="12058823" algn="l"/>
                  <a:tab pos="12986583" algn="l"/>
                  <a:tab pos="13914341" algn="l"/>
                </a:tabLst>
              </a:pPr>
              <a:r>
                <a:rPr lang="en-GB" b="1" dirty="0">
                  <a:solidFill>
                    <a:srgbClr val="800000"/>
                  </a:solidFill>
                  <a:ea typeface="msmincho" charset="0"/>
                  <a:cs typeface="msmincho" charset="0"/>
                </a:rPr>
                <a:t>Original</a:t>
              </a:r>
            </a:p>
            <a:p>
              <a:pPr>
                <a:lnSpc>
                  <a:spcPct val="93000"/>
                </a:lnSpc>
                <a:tabLst>
                  <a:tab pos="0" algn="l"/>
                  <a:tab pos="925711" algn="l"/>
                  <a:tab pos="1853471" algn="l"/>
                  <a:tab pos="2781230" algn="l"/>
                  <a:tab pos="3708990" algn="l"/>
                  <a:tab pos="4636748" algn="l"/>
                  <a:tab pos="5564508" algn="l"/>
                  <a:tab pos="6492267" algn="l"/>
                  <a:tab pos="7420027" algn="l"/>
                  <a:tab pos="8347786" algn="l"/>
                  <a:tab pos="9275545" algn="l"/>
                  <a:tab pos="10203304" algn="l"/>
                  <a:tab pos="11131064" algn="l"/>
                  <a:tab pos="12058823" algn="l"/>
                  <a:tab pos="12986583" algn="l"/>
                  <a:tab pos="13914341" algn="l"/>
                </a:tabLst>
              </a:pPr>
              <a:r>
                <a:rPr lang="en-GB" b="1" dirty="0">
                  <a:solidFill>
                    <a:srgbClr val="800000"/>
                  </a:solidFill>
                  <a:ea typeface="msmincho" charset="0"/>
                  <a:cs typeface="msmincho" charset="0"/>
                </a:rPr>
                <a:t>Features</a:t>
              </a:r>
            </a:p>
          </p:txBody>
        </p:sp>
        <p:sp>
          <p:nvSpPr>
            <p:cNvPr id="11283" name="AutoShape 19"/>
            <p:cNvSpPr>
              <a:spLocks/>
            </p:cNvSpPr>
            <p:nvPr/>
          </p:nvSpPr>
          <p:spPr bwMode="auto">
            <a:xfrm>
              <a:off x="1012" y="1190"/>
              <a:ext cx="145" cy="849"/>
            </a:xfrm>
            <a:prstGeom prst="leftBrace">
              <a:avLst>
                <a:gd name="adj1" fmla="val 48793"/>
                <a:gd name="adj2" fmla="val 50000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150133" y="4989008"/>
            <a:ext cx="1368064" cy="4174260"/>
            <a:chOff x="489" y="2110"/>
            <a:chExt cx="668" cy="2038"/>
          </a:xfrm>
        </p:grpSpPr>
        <p:sp>
          <p:nvSpPr>
            <p:cNvPr id="11285" name="Text Box 21"/>
            <p:cNvSpPr txBox="1">
              <a:spLocks noChangeArrowheads="1"/>
            </p:cNvSpPr>
            <p:nvPr/>
          </p:nvSpPr>
          <p:spPr bwMode="auto">
            <a:xfrm rot="16200000">
              <a:off x="-141" y="2917"/>
              <a:ext cx="1685" cy="42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lnSpc>
                  <a:spcPct val="93000"/>
                </a:lnSpc>
                <a:tabLst>
                  <a:tab pos="0" algn="l"/>
                  <a:tab pos="925711" algn="l"/>
                  <a:tab pos="1853471" algn="l"/>
                  <a:tab pos="2781230" algn="l"/>
                  <a:tab pos="3708990" algn="l"/>
                  <a:tab pos="4636748" algn="l"/>
                  <a:tab pos="5564508" algn="l"/>
                  <a:tab pos="6492267" algn="l"/>
                  <a:tab pos="7420027" algn="l"/>
                  <a:tab pos="8347786" algn="l"/>
                  <a:tab pos="9275545" algn="l"/>
                  <a:tab pos="10203304" algn="l"/>
                  <a:tab pos="11131064" algn="l"/>
                  <a:tab pos="12058823" algn="l"/>
                  <a:tab pos="12986583" algn="l"/>
                  <a:tab pos="13914341" algn="l"/>
                </a:tabLst>
              </a:pPr>
              <a:r>
                <a:rPr lang="en-GB" b="1" dirty="0">
                  <a:solidFill>
                    <a:srgbClr val="800000"/>
                  </a:solidFill>
                  <a:ea typeface="msmincho" charset="0"/>
                  <a:cs typeface="msmincho" charset="0"/>
                </a:rPr>
                <a:t>Augmented</a:t>
              </a:r>
            </a:p>
            <a:p>
              <a:pPr>
                <a:lnSpc>
                  <a:spcPct val="93000"/>
                </a:lnSpc>
                <a:tabLst>
                  <a:tab pos="0" algn="l"/>
                  <a:tab pos="925711" algn="l"/>
                  <a:tab pos="1853471" algn="l"/>
                  <a:tab pos="2781230" algn="l"/>
                  <a:tab pos="3708990" algn="l"/>
                  <a:tab pos="4636748" algn="l"/>
                  <a:tab pos="5564508" algn="l"/>
                  <a:tab pos="6492267" algn="l"/>
                  <a:tab pos="7420027" algn="l"/>
                  <a:tab pos="8347786" algn="l"/>
                  <a:tab pos="9275545" algn="l"/>
                  <a:tab pos="10203304" algn="l"/>
                  <a:tab pos="11131064" algn="l"/>
                  <a:tab pos="12058823" algn="l"/>
                  <a:tab pos="12986583" algn="l"/>
                  <a:tab pos="13914341" algn="l"/>
                </a:tabLst>
              </a:pPr>
              <a:r>
                <a:rPr lang="en-GB" b="1" dirty="0">
                  <a:solidFill>
                    <a:srgbClr val="800000"/>
                  </a:solidFill>
                  <a:ea typeface="msmincho" charset="0"/>
                  <a:cs typeface="msmincho" charset="0"/>
                </a:rPr>
                <a:t>Features</a:t>
              </a:r>
            </a:p>
          </p:txBody>
        </p:sp>
        <p:sp>
          <p:nvSpPr>
            <p:cNvPr id="11286" name="AutoShape 22"/>
            <p:cNvSpPr>
              <a:spLocks/>
            </p:cNvSpPr>
            <p:nvPr/>
          </p:nvSpPr>
          <p:spPr bwMode="auto">
            <a:xfrm>
              <a:off x="1012" y="2110"/>
              <a:ext cx="145" cy="2038"/>
            </a:xfrm>
            <a:prstGeom prst="leftBrace">
              <a:avLst>
                <a:gd name="adj1" fmla="val 117126"/>
                <a:gd name="adj2" fmla="val 50000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719197" y="3197202"/>
            <a:ext cx="1632255" cy="1599655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W:the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W:phone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W:is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W:small</a:t>
            </a: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6757991" y="3197202"/>
            <a:ext cx="1632255" cy="1599655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W:the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W:hotel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W:is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2600" dirty="0" smtClean="0">
                <a:ea typeface="msmincho" charset="0"/>
                <a:cs typeface="msmincho" charset="0"/>
              </a:rPr>
              <a:t>W:small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390580" y="5715840"/>
            <a:ext cx="2344959" cy="59807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4100" dirty="0" err="1">
                <a:ea typeface="msmincho" charset="0"/>
                <a:cs typeface="msmincho" charset="0"/>
              </a:rPr>
              <a:t>K</a:t>
            </a:r>
            <a:r>
              <a:rPr lang="en-GB" sz="4100" baseline="33000" dirty="0" err="1">
                <a:ea typeface="msmincho" charset="0"/>
                <a:cs typeface="msmincho" charset="0"/>
              </a:rPr>
              <a:t>aug</a:t>
            </a:r>
            <a:r>
              <a:rPr lang="en-GB" sz="4100" dirty="0">
                <a:ea typeface="msmincho" charset="0"/>
                <a:cs typeface="msmincho" charset="0"/>
              </a:rPr>
              <a:t>(</a:t>
            </a:r>
            <a:r>
              <a:rPr lang="en-GB" sz="4100" dirty="0" err="1">
                <a:ea typeface="msmincho" charset="0"/>
                <a:cs typeface="msmincho" charset="0"/>
              </a:rPr>
              <a:t>x,z</a:t>
            </a:r>
            <a:r>
              <a:rPr lang="en-GB" sz="4100" dirty="0">
                <a:ea typeface="msmincho" charset="0"/>
                <a:cs typeface="msmincho" charset="0"/>
              </a:rPr>
              <a:t>) =</a:t>
            </a:r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3837939" y="5162822"/>
            <a:ext cx="555009" cy="1685680"/>
          </a:xfrm>
          <a:prstGeom prst="leftBrace">
            <a:avLst>
              <a:gd name="adj1" fmla="val 25307"/>
              <a:gd name="adj2" fmla="val 50000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17967" tIns="58983" rIns="117967" bIns="58983" anchor="ctr"/>
          <a:lstStyle/>
          <a:p>
            <a:endParaRPr lang="en-US"/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4347892" y="5281618"/>
            <a:ext cx="7440383" cy="14562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algn="l"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4100" dirty="0">
                <a:ea typeface="msmincho" charset="0"/>
                <a:cs typeface="msmincho" charset="0"/>
              </a:rPr>
              <a:t>2K(</a:t>
            </a:r>
            <a:r>
              <a:rPr lang="en-GB" sz="4100" dirty="0" err="1">
                <a:ea typeface="msmincho" charset="0"/>
                <a:cs typeface="msmincho" charset="0"/>
              </a:rPr>
              <a:t>x,z</a:t>
            </a:r>
            <a:r>
              <a:rPr lang="en-GB" sz="4100" dirty="0">
                <a:ea typeface="msmincho" charset="0"/>
                <a:cs typeface="msmincho" charset="0"/>
              </a:rPr>
              <a:t>)     if </a:t>
            </a:r>
            <a:r>
              <a:rPr lang="en-GB" sz="4100" dirty="0" err="1">
                <a:ea typeface="msmincho" charset="0"/>
                <a:cs typeface="msmincho" charset="0"/>
              </a:rPr>
              <a:t>x,z</a:t>
            </a:r>
            <a:r>
              <a:rPr lang="en-GB" sz="4100" dirty="0">
                <a:ea typeface="msmincho" charset="0"/>
                <a:cs typeface="msmincho" charset="0"/>
              </a:rPr>
              <a:t> from same domain</a:t>
            </a:r>
          </a:p>
          <a:p>
            <a:pPr algn="l"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endParaRPr lang="en-GB" sz="2100" dirty="0" smtClean="0">
              <a:ea typeface="msmincho" charset="0"/>
              <a:cs typeface="msmincho" charset="0"/>
            </a:endParaRPr>
          </a:p>
          <a:p>
            <a:pPr algn="l"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4100" dirty="0" smtClean="0">
                <a:ea typeface="msmincho" charset="0"/>
                <a:cs typeface="msmincho" charset="0"/>
              </a:rPr>
              <a:t>K(</a:t>
            </a:r>
            <a:r>
              <a:rPr lang="en-GB" sz="4100" dirty="0" err="1" smtClean="0">
                <a:ea typeface="msmincho" charset="0"/>
                <a:cs typeface="msmincho" charset="0"/>
              </a:rPr>
              <a:t>x,z</a:t>
            </a:r>
            <a:r>
              <a:rPr lang="en-GB" sz="4100" dirty="0">
                <a:ea typeface="msmincho" charset="0"/>
                <a:cs typeface="msmincho" charset="0"/>
              </a:rPr>
              <a:t>)		otherwise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Kernel Perspective</a:t>
            </a:r>
            <a:endParaRPr lang="en-US" dirty="0"/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1390580" y="2393916"/>
            <a:ext cx="10372778" cy="20994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dirty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In feature-vector lingo:</a:t>
            </a: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dirty="0" smtClean="0">
                <a:solidFill>
                  <a:srgbClr val="000000"/>
                </a:solidFill>
                <a:latin typeface="+mj-lt"/>
                <a:ea typeface="msmincho" charset="0"/>
                <a:cs typeface="msmincho" charset="0"/>
              </a:rPr>
              <a:t>x </a:t>
            </a:r>
            <a:r>
              <a:rPr lang="en-GB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→ </a:t>
            </a:r>
            <a:r>
              <a:rPr lang="en-GB" sz="4600" dirty="0" smtClean="0">
                <a:latin typeface="+mj-lt"/>
                <a:cs typeface="Times New Roman" pitchFamily="16" charset="0"/>
              </a:rPr>
              <a:t>‹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x, x, </a:t>
            </a:r>
            <a:r>
              <a:rPr lang="en-GB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0</a:t>
            </a:r>
            <a:r>
              <a:rPr lang="en-GB" sz="4600" dirty="0">
                <a:latin typeface="+mj-lt"/>
                <a:cs typeface="Times New Roman" pitchFamily="16" charset="0"/>
              </a:rPr>
              <a:t>›</a:t>
            </a:r>
            <a:r>
              <a:rPr lang="en-GB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  (for source domain)</a:t>
            </a:r>
            <a:r>
              <a:rPr lang="ar-SA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‏</a:t>
            </a:r>
            <a:endParaRPr lang="en-GB" dirty="0">
              <a:solidFill>
                <a:srgbClr val="000000"/>
              </a:solidFill>
              <a:latin typeface="+mj-lt"/>
              <a:cs typeface="Times New Roman" pitchFamily="16" charset="0"/>
            </a:endParaRPr>
          </a:p>
          <a:p>
            <a:pPr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x </a:t>
            </a:r>
            <a:r>
              <a:rPr lang="en-GB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→ </a:t>
            </a:r>
            <a:r>
              <a:rPr lang="en-GB" sz="4600" dirty="0" smtClean="0">
                <a:latin typeface="+mj-lt"/>
                <a:cs typeface="Times New Roman" pitchFamily="16" charset="0"/>
              </a:rPr>
              <a:t>‹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x, </a:t>
            </a:r>
            <a:r>
              <a:rPr lang="en-GB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0, 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x</a:t>
            </a:r>
            <a:r>
              <a:rPr lang="en-GB" sz="4600" dirty="0" smtClean="0">
                <a:latin typeface="+mj-lt"/>
                <a:cs typeface="Times New Roman" pitchFamily="16" charset="0"/>
              </a:rPr>
              <a:t>›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Times New Roman" pitchFamily="16" charset="0"/>
              </a:rPr>
              <a:t>   </a:t>
            </a:r>
            <a:r>
              <a:rPr lang="en-GB" sz="1500" dirty="0" smtClean="0">
                <a:latin typeface="+mj-lt"/>
                <a:cs typeface="Times New Roman" pitchFamily="16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(for target domain)</a:t>
            </a:r>
            <a:r>
              <a:rPr lang="ar-SA" dirty="0">
                <a:solidFill>
                  <a:srgbClr val="000000"/>
                </a:solidFill>
                <a:latin typeface="+mj-lt"/>
                <a:cs typeface="Times New Roman" pitchFamily="16" charset="0"/>
              </a:rPr>
              <a:t>‏</a:t>
            </a:r>
            <a:endParaRPr lang="en-GB" dirty="0">
              <a:solidFill>
                <a:srgbClr val="000000"/>
              </a:solidFill>
              <a:latin typeface="+mj-lt"/>
              <a:cs typeface="Times New Roman" pitchFamily="16" charset="0"/>
            </a:endParaRPr>
          </a:p>
        </p:txBody>
      </p:sp>
      <p:sp>
        <p:nvSpPr>
          <p:cNvPr id="9" name="Explosion 2 8"/>
          <p:cNvSpPr/>
          <p:nvPr/>
        </p:nvSpPr>
        <p:spPr bwMode="auto">
          <a:xfrm>
            <a:off x="4129055" y="5314956"/>
            <a:ext cx="9204362" cy="4162482"/>
          </a:xfrm>
          <a:prstGeom prst="irregularSeal2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We have </a:t>
            </a:r>
            <a:r>
              <a:rPr kumimoji="0" lang="en-US" sz="4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ensured</a:t>
            </a:r>
            <a:r>
              <a:rPr kumimoji="0" lang="en-US" sz="4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SGH</a:t>
            </a:r>
            <a:r>
              <a:rPr kumimoji="0" lang="en-US" sz="42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</a:t>
            </a:r>
            <a:r>
              <a:rPr lang="en-US" b="1" i="0" dirty="0" smtClean="0">
                <a:solidFill>
                  <a:schemeClr val="tx1"/>
                </a:solidFill>
              </a:rPr>
              <a:t>&amp; </a:t>
            </a:r>
            <a:r>
              <a:rPr lang="en-US" b="1" i="1" dirty="0" smtClean="0">
                <a:solidFill>
                  <a:schemeClr val="tx1"/>
                </a:solidFill>
              </a:rPr>
              <a:t>destroyed</a:t>
            </a:r>
            <a:r>
              <a:rPr lang="en-US" b="1" dirty="0" smtClean="0">
                <a:solidFill>
                  <a:schemeClr val="tx1"/>
                </a:solidFill>
              </a:rPr>
              <a:t> shared support  </a:t>
            </a:r>
            <a:endParaRPr kumimoji="0" lang="en-US" sz="4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Rec.: /bush/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7613" y="4187124"/>
            <a:ext cx="8251938" cy="46695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 rot="18540000">
            <a:off x="3078860" y="3083435"/>
            <a:ext cx="1384616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>
                <a:solidFill>
                  <a:srgbClr val="000000"/>
                </a:solidFill>
              </a:rPr>
              <a:t>General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18540000">
            <a:off x="4275092" y="3049158"/>
            <a:ext cx="1628552" cy="49483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BC-news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18540000">
            <a:off x="5296037" y="2724852"/>
            <a:ext cx="2499749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Conversations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 rot="18540000">
            <a:off x="6616795" y="3025098"/>
            <a:ext cx="1774909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Newswire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 rot="18540000">
            <a:off x="7818955" y="3107049"/>
            <a:ext cx="1554208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Weblogs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 rot="18540000">
            <a:off x="9190666" y="3202335"/>
            <a:ext cx="1215023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Usenet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 rot="18540000">
            <a:off x="10391988" y="3018879"/>
            <a:ext cx="1846929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Telephone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952424" y="4494020"/>
            <a:ext cx="803821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Person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952424" y="5538105"/>
            <a:ext cx="829376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Geo-political</a:t>
            </a:r>
          </a:p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/>
              <a:t>entity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952424" y="6962112"/>
            <a:ext cx="926950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Organization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54012" y="8256412"/>
            <a:ext cx="878162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Location</a:t>
            </a:r>
            <a:endParaRPr lang="en-GB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Rec.: p=/the/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 rot="18540000">
            <a:off x="3078860" y="3083435"/>
            <a:ext cx="1384616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>
                <a:solidFill>
                  <a:srgbClr val="000000"/>
                </a:solidFill>
              </a:rPr>
              <a:t>General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18540000">
            <a:off x="4275092" y="3049158"/>
            <a:ext cx="1628552" cy="49483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BC-news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18540000">
            <a:off x="5296037" y="2724852"/>
            <a:ext cx="2499749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Conversations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 rot="18540000">
            <a:off x="6616795" y="3025098"/>
            <a:ext cx="1774909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Newswire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 rot="18540000">
            <a:off x="7818955" y="3107049"/>
            <a:ext cx="1554208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Weblogs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 rot="18540000">
            <a:off x="9190666" y="3202335"/>
            <a:ext cx="1215023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Usenet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 rot="18540000">
            <a:off x="10391988" y="3018879"/>
            <a:ext cx="1846929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>
                <a:solidFill>
                  <a:srgbClr val="000000"/>
                </a:solidFill>
              </a:rPr>
              <a:t>Telephone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952424" y="4494020"/>
            <a:ext cx="803821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Person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952424" y="5538105"/>
            <a:ext cx="829376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Geo-political</a:t>
            </a:r>
          </a:p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/>
              <a:t>entity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952424" y="6962112"/>
            <a:ext cx="926950" cy="494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Organization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54012" y="8256412"/>
            <a:ext cx="878162" cy="494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717550" algn="l"/>
                <a:tab pos="1436688" algn="l"/>
                <a:tab pos="2155825" algn="l"/>
                <a:tab pos="2874963" algn="l"/>
                <a:tab pos="3594100" algn="l"/>
                <a:tab pos="4313238" algn="l"/>
                <a:tab pos="5032375" algn="l"/>
                <a:tab pos="5751513" algn="l"/>
                <a:tab pos="6470650" algn="l"/>
                <a:tab pos="7189788" algn="l"/>
                <a:tab pos="7908925" algn="l"/>
                <a:tab pos="8628063" algn="l"/>
                <a:tab pos="9347200" algn="l"/>
                <a:tab pos="10066338" algn="l"/>
                <a:tab pos="10785475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Location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4126" y="4222031"/>
            <a:ext cx="8215425" cy="4648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experimental results</a:t>
            </a:r>
            <a:endParaRPr lang="en-US" dirty="0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841834" y="8837240"/>
            <a:ext cx="11797304" cy="381633"/>
          </a:xfrm>
          <a:prstGeom prst="rect">
            <a:avLst/>
          </a:prstGeom>
          <a:solidFill>
            <a:srgbClr val="CC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841834" y="2207556"/>
            <a:ext cx="11797304" cy="3933277"/>
          </a:xfrm>
          <a:prstGeom prst="rect">
            <a:avLst/>
          </a:prstGeom>
          <a:solidFill>
            <a:srgbClr val="CC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3"/>
          <p:cNvSpPr>
            <a:spLocks noChangeArrowheads="1"/>
          </p:cNvSpPr>
          <p:nvPr/>
        </p:nvSpPr>
        <p:spPr bwMode="auto">
          <a:xfrm>
            <a:off x="3262040" y="1896406"/>
            <a:ext cx="2448272" cy="7372882"/>
          </a:xfrm>
          <a:prstGeom prst="roundRect">
            <a:avLst>
              <a:gd name="adj" fmla="val 79"/>
            </a:avLst>
          </a:prstGeom>
          <a:solidFill>
            <a:srgbClr val="FFCC99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5"/>
          <p:cNvSpPr txBox="1">
            <a:spLocks noChangeArrowheads="1"/>
          </p:cNvSpPr>
          <p:nvPr/>
        </p:nvSpPr>
        <p:spPr>
          <a:xfrm>
            <a:off x="777764" y="1744452"/>
            <a:ext cx="11845316" cy="7596844"/>
          </a:xfrm>
          <a:prstGeom prst="rect">
            <a:avLst/>
          </a:prstGeom>
          <a:ln/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Task	Dom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SrcOnly</a:t>
            </a:r>
            <a:r>
              <a:rPr lang="en-GB" sz="2400" kern="0" dirty="0" smtClean="0">
                <a:solidFill>
                  <a:schemeClr val="tx1"/>
                </a:solidFill>
                <a:latin typeface="+mj-lt"/>
                <a:ea typeface="+mn-ea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TgtOnly</a:t>
            </a:r>
            <a:r>
              <a:rPr lang="en-GB" sz="2400" kern="0" dirty="0" smtClean="0">
                <a:solidFill>
                  <a:schemeClr val="tx1"/>
                </a:solidFill>
                <a:latin typeface="+mj-lt"/>
                <a:ea typeface="+mn-ea"/>
              </a:rPr>
              <a:t>	   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Baseline	Prior	Augment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lang="en-GB" sz="2400" kern="0" dirty="0" smtClean="0">
                <a:solidFill>
                  <a:schemeClr val="tx1"/>
                </a:solidFill>
                <a:latin typeface="+mj-lt"/>
                <a:ea typeface="+mn-ea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bn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4.98	2.37	2.11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pred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2.06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1.98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lang="en-GB" sz="2400" kern="0" dirty="0" smtClean="0">
                <a:solidFill>
                  <a:schemeClr val="tx1"/>
                </a:solidFill>
                <a:latin typeface="+mj-lt"/>
                <a:ea typeface="+mn-ea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bc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4.54	4.07	3.53 (weight)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3.47	3.47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ACE-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nw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4.78	3.71	3.56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pred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3.68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3.39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NER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wl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2.45	2.45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2.12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(all)	2.41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2.12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lang="en-GB" sz="2400" kern="0" dirty="0" smtClean="0">
                <a:solidFill>
                  <a:schemeClr val="tx1"/>
                </a:solidFill>
                <a:latin typeface="+mj-lt"/>
                <a:ea typeface="+mn-ea"/>
              </a:rPr>
              <a:t>	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un	3.67	2.46	2.10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linint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2.03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1.91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cts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2.08	0.46	0.40 (all)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0.34	0.32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CoNLL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tgt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2.49	2.95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1.75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wgt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/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1.89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1.76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PubMed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tgt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12.02	4.15	3.95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linint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3.99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3.61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CNN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tgt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10.29	3.82	3.44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linint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3.35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3.37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wsj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6.63	4.35	4.30 (weight)	4.27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4.11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swbd3	15.90	4.15	4.09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linint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3.60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3.51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br-cf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5.16	6.27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4.72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linint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5.22	5.15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Tree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br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-cg	4.32	5.36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4.15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(all)	4.25	4.90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bank-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br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-ck	5.05	6.32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5.01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prd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/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5.27	5.41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Chunk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br-cl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5.66	6.60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5.39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wgt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/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prd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5.99	5.73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br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-cm	3.57	6.59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3.11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(all)	4.08	4.89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br-cn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4.60	5.56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4.19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prd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/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4.48	4.42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br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-cp	4.82	5.62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4.55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wgt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/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prd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/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4.87	4.78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br-cr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	5.78	9.13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5.15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linint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6.71	6.30</a:t>
            </a:r>
          </a:p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1431925" algn="l"/>
                <a:tab pos="2405063" algn="l"/>
                <a:tab pos="3717925" algn="l"/>
                <a:tab pos="5267325" algn="dec"/>
                <a:tab pos="7375525" algn="l"/>
                <a:tab pos="8747125" algn="l"/>
                <a:tab pos="9345613" algn="l"/>
                <a:tab pos="10064750" algn="l"/>
                <a:tab pos="10783888" algn="l"/>
              </a:tabLst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Treebank-	brown	6.35	5.75	4.72 (</a:t>
            </a:r>
            <a:r>
              <a:rPr kumimoji="0" lang="en-GB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linint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)	4.72	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 Narrow" pitchFamily="34" charset="0"/>
              </a:rPr>
              <a:t>4.65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  <a:sym typeface="Arial Narrow" pitchFamily="34" charset="0"/>
            </a:endParaRPr>
          </a:p>
        </p:txBody>
      </p: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849772" y="1888468"/>
            <a:ext cx="11809312" cy="7380820"/>
          </a:xfrm>
          <a:prstGeom prst="roundRect">
            <a:avLst>
              <a:gd name="adj" fmla="val 23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>
            <a:off x="833897" y="2218668"/>
            <a:ext cx="11835732" cy="2052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3190032" y="1878944"/>
            <a:ext cx="2401" cy="742312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4483774" y="1880531"/>
            <a:ext cx="2402" cy="7236499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Line 10"/>
          <p:cNvSpPr>
            <a:spLocks noChangeShapeType="1"/>
          </p:cNvSpPr>
          <p:nvPr/>
        </p:nvSpPr>
        <p:spPr bwMode="auto">
          <a:xfrm>
            <a:off x="5707911" y="1880532"/>
            <a:ext cx="2401" cy="742312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Line 11"/>
          <p:cNvSpPr>
            <a:spLocks noChangeShapeType="1"/>
          </p:cNvSpPr>
          <p:nvPr/>
        </p:nvSpPr>
        <p:spPr bwMode="auto">
          <a:xfrm>
            <a:off x="5707911" y="1880532"/>
            <a:ext cx="2401" cy="742312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" name="Line 12"/>
          <p:cNvSpPr>
            <a:spLocks noChangeShapeType="1"/>
          </p:cNvSpPr>
          <p:nvPr/>
        </p:nvSpPr>
        <p:spPr bwMode="auto">
          <a:xfrm>
            <a:off x="5707911" y="1880532"/>
            <a:ext cx="2401" cy="742312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>
            <a:off x="8084174" y="1882119"/>
            <a:ext cx="0" cy="738717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>
            <a:off x="9380318" y="1882119"/>
            <a:ext cx="0" cy="738717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" name="Line 15"/>
          <p:cNvSpPr>
            <a:spLocks noChangeShapeType="1"/>
          </p:cNvSpPr>
          <p:nvPr/>
        </p:nvSpPr>
        <p:spPr bwMode="auto">
          <a:xfrm>
            <a:off x="833897" y="4336740"/>
            <a:ext cx="11835732" cy="2051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>
            <a:off x="833897" y="4658526"/>
            <a:ext cx="11835732" cy="2052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>
            <a:off x="833897" y="5019459"/>
            <a:ext cx="11835732" cy="2052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833897" y="5378805"/>
            <a:ext cx="11835732" cy="2051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835484" y="8837240"/>
            <a:ext cx="11835732" cy="2052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ular Callout 10"/>
          <p:cNvSpPr/>
          <p:nvPr/>
        </p:nvSpPr>
        <p:spPr bwMode="auto">
          <a:xfrm>
            <a:off x="9310712" y="7289068"/>
            <a:ext cx="3168352" cy="1800200"/>
          </a:xfrm>
          <a:prstGeom prst="wedgeRoundRectCallout">
            <a:avLst>
              <a:gd name="adj1" fmla="val -27901"/>
              <a:gd name="adj2" fmla="val -8262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bound expected target error: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377305" y="3705287"/>
          <a:ext cx="9949631" cy="3691793"/>
        </p:xfrm>
        <a:graphic>
          <a:graphicData uri="http://schemas.openxmlformats.org/presentationml/2006/ole">
            <p:oleObj spid="_x0000_s2050" name="Equation" r:id="rId4" imgW="2806560" imgH="1041120" progId="Equation.3">
              <p:embed/>
            </p:oleObj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10498844" y="7649108"/>
            <a:ext cx="1387494" cy="995459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9841610" y="7622203"/>
            <a:ext cx="1387494" cy="1022364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1209812" y="7829128"/>
            <a:ext cx="3672408" cy="1404156"/>
          </a:xfrm>
          <a:prstGeom prst="wedgeRoundRectCallout">
            <a:avLst>
              <a:gd name="adj1" fmla="val 29520"/>
              <a:gd name="adj2" fmla="val -879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Number of source</a:t>
            </a:r>
            <a:r>
              <a:rPr kumimoji="0" lang="en-US" sz="4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examples</a:t>
            </a: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5350272" y="7685112"/>
            <a:ext cx="3672408" cy="1404156"/>
          </a:xfrm>
          <a:prstGeom prst="wedgeRoundRectCallout">
            <a:avLst>
              <a:gd name="adj1" fmla="val -43057"/>
              <a:gd name="adj2" fmla="val -8297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Number of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target </a:t>
            </a:r>
            <a:r>
              <a:rPr kumimoji="0" lang="en-US" sz="4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examples</a:t>
            </a: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170252" y="2968588"/>
            <a:ext cx="4968552" cy="756084"/>
          </a:xfrm>
          <a:prstGeom prst="wedgeRoundRectCallout">
            <a:avLst>
              <a:gd name="adj1" fmla="val -58014"/>
              <a:gd name="adj2" fmla="val 8653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Average training error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Hashing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augmentation creates (K+1)D parameters</a:t>
            </a:r>
          </a:p>
          <a:p>
            <a:r>
              <a:rPr lang="en-US" dirty="0" smtClean="0"/>
              <a:t>Too big if K&gt;&gt;20, but </a:t>
            </a:r>
            <a:r>
              <a:rPr lang="en-US" i="1" dirty="0" smtClean="0"/>
              <a:t>very sparse!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29692" y="4372744"/>
            <a:ext cx="3238500" cy="540060"/>
            <a:chOff x="849772" y="4372744"/>
            <a:chExt cx="3238500" cy="540060"/>
          </a:xfrm>
        </p:grpSpPr>
        <p:sp>
          <p:nvSpPr>
            <p:cNvPr id="7" name="Freeform 6"/>
            <p:cNvSpPr/>
            <p:nvPr/>
          </p:nvSpPr>
          <p:spPr bwMode="auto">
            <a:xfrm>
              <a:off x="849772" y="4372744"/>
              <a:ext cx="3238500" cy="533400"/>
            </a:xfrm>
            <a:custGeom>
              <a:avLst/>
              <a:gdLst>
                <a:gd name="connsiteX0" fmla="*/ 0 w 3238500"/>
                <a:gd name="connsiteY0" fmla="*/ 0 h 533400"/>
                <a:gd name="connsiteX1" fmla="*/ 3238500 w 3238500"/>
                <a:gd name="connsiteY1" fmla="*/ 0 h 533400"/>
                <a:gd name="connsiteX2" fmla="*/ 3238500 w 3238500"/>
                <a:gd name="connsiteY2" fmla="*/ 533400 h 533400"/>
                <a:gd name="connsiteX3" fmla="*/ 0 w 3238500"/>
                <a:gd name="connsiteY3" fmla="*/ 533400 h 533400"/>
                <a:gd name="connsiteX4" fmla="*/ 0 w 32385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0" h="533400">
                  <a:moveTo>
                    <a:pt x="0" y="0"/>
                  </a:moveTo>
                  <a:lnTo>
                    <a:pt x="3238500" y="0"/>
                  </a:lnTo>
                  <a:lnTo>
                    <a:pt x="32385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5400000">
              <a:off x="108379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62385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216391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70397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324403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322380" y="4372744"/>
            <a:ext cx="1224136" cy="540060"/>
            <a:chOff x="849772" y="4372744"/>
            <a:chExt cx="3238500" cy="540060"/>
          </a:xfrm>
        </p:grpSpPr>
        <p:sp>
          <p:nvSpPr>
            <p:cNvPr id="19" name="Freeform 18"/>
            <p:cNvSpPr/>
            <p:nvPr/>
          </p:nvSpPr>
          <p:spPr bwMode="auto">
            <a:xfrm>
              <a:off x="849772" y="4372744"/>
              <a:ext cx="3238500" cy="533400"/>
            </a:xfrm>
            <a:custGeom>
              <a:avLst/>
              <a:gdLst>
                <a:gd name="connsiteX0" fmla="*/ 0 w 3238500"/>
                <a:gd name="connsiteY0" fmla="*/ 0 h 533400"/>
                <a:gd name="connsiteX1" fmla="*/ 3238500 w 3238500"/>
                <a:gd name="connsiteY1" fmla="*/ 0 h 533400"/>
                <a:gd name="connsiteX2" fmla="*/ 3238500 w 3238500"/>
                <a:gd name="connsiteY2" fmla="*/ 533400 h 533400"/>
                <a:gd name="connsiteX3" fmla="*/ 0 w 3238500"/>
                <a:gd name="connsiteY3" fmla="*/ 533400 h 533400"/>
                <a:gd name="connsiteX4" fmla="*/ 0 w 32385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0" h="533400">
                  <a:moveTo>
                    <a:pt x="0" y="0"/>
                  </a:moveTo>
                  <a:lnTo>
                    <a:pt x="3238500" y="0"/>
                  </a:lnTo>
                  <a:lnTo>
                    <a:pt x="32385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5400000">
              <a:off x="108379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162385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16391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70397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324403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46516" y="4372744"/>
            <a:ext cx="1224136" cy="540060"/>
            <a:chOff x="849772" y="4372744"/>
            <a:chExt cx="3238500" cy="540060"/>
          </a:xfrm>
        </p:grpSpPr>
        <p:sp>
          <p:nvSpPr>
            <p:cNvPr id="26" name="Freeform 25"/>
            <p:cNvSpPr/>
            <p:nvPr/>
          </p:nvSpPr>
          <p:spPr bwMode="auto">
            <a:xfrm>
              <a:off x="849772" y="4372744"/>
              <a:ext cx="3238500" cy="533400"/>
            </a:xfrm>
            <a:custGeom>
              <a:avLst/>
              <a:gdLst>
                <a:gd name="connsiteX0" fmla="*/ 0 w 3238500"/>
                <a:gd name="connsiteY0" fmla="*/ 0 h 533400"/>
                <a:gd name="connsiteX1" fmla="*/ 3238500 w 3238500"/>
                <a:gd name="connsiteY1" fmla="*/ 0 h 533400"/>
                <a:gd name="connsiteX2" fmla="*/ 3238500 w 3238500"/>
                <a:gd name="connsiteY2" fmla="*/ 533400 h 533400"/>
                <a:gd name="connsiteX3" fmla="*/ 0 w 3238500"/>
                <a:gd name="connsiteY3" fmla="*/ 533400 h 533400"/>
                <a:gd name="connsiteX4" fmla="*/ 0 w 32385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0" h="533400">
                  <a:moveTo>
                    <a:pt x="0" y="0"/>
                  </a:moveTo>
                  <a:lnTo>
                    <a:pt x="3238500" y="0"/>
                  </a:lnTo>
                  <a:lnTo>
                    <a:pt x="32385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5400000">
              <a:off x="108379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162385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216391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270397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24403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8770652" y="4372744"/>
            <a:ext cx="1224136" cy="540060"/>
            <a:chOff x="849772" y="4372744"/>
            <a:chExt cx="3238500" cy="540060"/>
          </a:xfrm>
        </p:grpSpPr>
        <p:sp>
          <p:nvSpPr>
            <p:cNvPr id="33" name="Freeform 32"/>
            <p:cNvSpPr/>
            <p:nvPr/>
          </p:nvSpPr>
          <p:spPr bwMode="auto">
            <a:xfrm>
              <a:off x="849772" y="4372744"/>
              <a:ext cx="3238500" cy="533400"/>
            </a:xfrm>
            <a:custGeom>
              <a:avLst/>
              <a:gdLst>
                <a:gd name="connsiteX0" fmla="*/ 0 w 3238500"/>
                <a:gd name="connsiteY0" fmla="*/ 0 h 533400"/>
                <a:gd name="connsiteX1" fmla="*/ 3238500 w 3238500"/>
                <a:gd name="connsiteY1" fmla="*/ 0 h 533400"/>
                <a:gd name="connsiteX2" fmla="*/ 3238500 w 3238500"/>
                <a:gd name="connsiteY2" fmla="*/ 533400 h 533400"/>
                <a:gd name="connsiteX3" fmla="*/ 0 w 3238500"/>
                <a:gd name="connsiteY3" fmla="*/ 533400 h 533400"/>
                <a:gd name="connsiteX4" fmla="*/ 0 w 32385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0" h="533400">
                  <a:moveTo>
                    <a:pt x="0" y="0"/>
                  </a:moveTo>
                  <a:lnTo>
                    <a:pt x="3238500" y="0"/>
                  </a:lnTo>
                  <a:lnTo>
                    <a:pt x="32385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5400000">
              <a:off x="108379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62385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216391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270397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324403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9994788" y="4372744"/>
            <a:ext cx="1224136" cy="540060"/>
            <a:chOff x="849772" y="4372744"/>
            <a:chExt cx="3238500" cy="540060"/>
          </a:xfrm>
        </p:grpSpPr>
        <p:sp>
          <p:nvSpPr>
            <p:cNvPr id="40" name="Freeform 39"/>
            <p:cNvSpPr/>
            <p:nvPr/>
          </p:nvSpPr>
          <p:spPr bwMode="auto">
            <a:xfrm>
              <a:off x="849772" y="4372744"/>
              <a:ext cx="3238500" cy="533400"/>
            </a:xfrm>
            <a:custGeom>
              <a:avLst/>
              <a:gdLst>
                <a:gd name="connsiteX0" fmla="*/ 0 w 3238500"/>
                <a:gd name="connsiteY0" fmla="*/ 0 h 533400"/>
                <a:gd name="connsiteX1" fmla="*/ 3238500 w 3238500"/>
                <a:gd name="connsiteY1" fmla="*/ 0 h 533400"/>
                <a:gd name="connsiteX2" fmla="*/ 3238500 w 3238500"/>
                <a:gd name="connsiteY2" fmla="*/ 533400 h 533400"/>
                <a:gd name="connsiteX3" fmla="*/ 0 w 3238500"/>
                <a:gd name="connsiteY3" fmla="*/ 533400 h 533400"/>
                <a:gd name="connsiteX4" fmla="*/ 0 w 32385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0" h="533400">
                  <a:moveTo>
                    <a:pt x="0" y="0"/>
                  </a:moveTo>
                  <a:lnTo>
                    <a:pt x="3238500" y="0"/>
                  </a:lnTo>
                  <a:lnTo>
                    <a:pt x="32385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41" name="Straight Connector 40"/>
            <p:cNvCxnSpPr/>
            <p:nvPr/>
          </p:nvCxnSpPr>
          <p:spPr>
            <a:xfrm rot="5400000">
              <a:off x="108379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62385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16391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0397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24403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1218924" y="4372744"/>
            <a:ext cx="1224136" cy="540060"/>
            <a:chOff x="849772" y="4372744"/>
            <a:chExt cx="3238500" cy="540060"/>
          </a:xfrm>
        </p:grpSpPr>
        <p:sp>
          <p:nvSpPr>
            <p:cNvPr id="47" name="Freeform 46"/>
            <p:cNvSpPr/>
            <p:nvPr/>
          </p:nvSpPr>
          <p:spPr bwMode="auto">
            <a:xfrm>
              <a:off x="849772" y="4372744"/>
              <a:ext cx="3238500" cy="533400"/>
            </a:xfrm>
            <a:custGeom>
              <a:avLst/>
              <a:gdLst>
                <a:gd name="connsiteX0" fmla="*/ 0 w 3238500"/>
                <a:gd name="connsiteY0" fmla="*/ 0 h 533400"/>
                <a:gd name="connsiteX1" fmla="*/ 3238500 w 3238500"/>
                <a:gd name="connsiteY1" fmla="*/ 0 h 533400"/>
                <a:gd name="connsiteX2" fmla="*/ 3238500 w 3238500"/>
                <a:gd name="connsiteY2" fmla="*/ 533400 h 533400"/>
                <a:gd name="connsiteX3" fmla="*/ 0 w 3238500"/>
                <a:gd name="connsiteY3" fmla="*/ 533400 h 533400"/>
                <a:gd name="connsiteX4" fmla="*/ 0 w 32385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0" h="533400">
                  <a:moveTo>
                    <a:pt x="0" y="0"/>
                  </a:moveTo>
                  <a:lnTo>
                    <a:pt x="3238500" y="0"/>
                  </a:lnTo>
                  <a:lnTo>
                    <a:pt x="32385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48" name="Straight Connector 47"/>
            <p:cNvCxnSpPr/>
            <p:nvPr/>
          </p:nvCxnSpPr>
          <p:spPr>
            <a:xfrm rot="5400000">
              <a:off x="108379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62385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216391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270397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24403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201700" y="4264732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j-lt"/>
              </a:rPr>
              <a:t>1 2 </a:t>
            </a:r>
            <a:r>
              <a:rPr lang="en-US" i="1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0 4  0  1</a:t>
            </a:r>
            <a:endParaRPr lang="en-US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50372" y="4336740"/>
            <a:ext cx="6192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/>
              <a:t>1204 01          </a:t>
            </a:r>
            <a:r>
              <a:rPr lang="en-US" sz="1600" dirty="0" smtClean="0"/>
              <a:t> </a:t>
            </a:r>
            <a:r>
              <a:rPr lang="en-US" sz="3200" dirty="0" smtClean="0"/>
              <a:t> 1204 01</a:t>
            </a:r>
          </a:p>
          <a:p>
            <a:pPr algn="l"/>
            <a:endParaRPr lang="en-US" sz="3200" dirty="0"/>
          </a:p>
        </p:txBody>
      </p:sp>
      <p:sp>
        <p:nvSpPr>
          <p:cNvPr id="55" name="Striped Right Arrow 54"/>
          <p:cNvSpPr/>
          <p:nvPr/>
        </p:nvSpPr>
        <p:spPr bwMode="auto">
          <a:xfrm>
            <a:off x="3514068" y="4012704"/>
            <a:ext cx="2664296" cy="1260140"/>
          </a:xfrm>
          <a:prstGeom prst="stripedRightArrow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600" b="1" dirty="0" smtClean="0"/>
              <a:t>Feat. Aug.</a:t>
            </a:r>
            <a:endParaRPr lang="en-US" sz="3600" b="1" dirty="0"/>
          </a:p>
        </p:txBody>
      </p:sp>
      <p:grpSp>
        <p:nvGrpSpPr>
          <p:cNvPr id="57" name="Group 56"/>
          <p:cNvGrpSpPr/>
          <p:nvPr/>
        </p:nvGrpSpPr>
        <p:grpSpPr>
          <a:xfrm>
            <a:off x="3700612" y="8405192"/>
            <a:ext cx="3238500" cy="540060"/>
            <a:chOff x="849772" y="4372744"/>
            <a:chExt cx="3238500" cy="540060"/>
          </a:xfrm>
        </p:grpSpPr>
        <p:sp>
          <p:nvSpPr>
            <p:cNvPr id="58" name="Freeform 57"/>
            <p:cNvSpPr/>
            <p:nvPr/>
          </p:nvSpPr>
          <p:spPr bwMode="auto">
            <a:xfrm>
              <a:off x="849772" y="4372744"/>
              <a:ext cx="3238500" cy="533400"/>
            </a:xfrm>
            <a:custGeom>
              <a:avLst/>
              <a:gdLst>
                <a:gd name="connsiteX0" fmla="*/ 0 w 3238500"/>
                <a:gd name="connsiteY0" fmla="*/ 0 h 533400"/>
                <a:gd name="connsiteX1" fmla="*/ 3238500 w 3238500"/>
                <a:gd name="connsiteY1" fmla="*/ 0 h 533400"/>
                <a:gd name="connsiteX2" fmla="*/ 3238500 w 3238500"/>
                <a:gd name="connsiteY2" fmla="*/ 533400 h 533400"/>
                <a:gd name="connsiteX3" fmla="*/ 0 w 3238500"/>
                <a:gd name="connsiteY3" fmla="*/ 533400 h 533400"/>
                <a:gd name="connsiteX4" fmla="*/ 0 w 32385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0" h="533400">
                  <a:moveTo>
                    <a:pt x="0" y="0"/>
                  </a:moveTo>
                  <a:lnTo>
                    <a:pt x="3238500" y="0"/>
                  </a:lnTo>
                  <a:lnTo>
                    <a:pt x="32385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59" name="Straight Connector 58"/>
            <p:cNvCxnSpPr/>
            <p:nvPr/>
          </p:nvCxnSpPr>
          <p:spPr>
            <a:xfrm rot="5400000">
              <a:off x="108379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62385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216391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270397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324403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934448" y="8405192"/>
            <a:ext cx="3238500" cy="540060"/>
            <a:chOff x="849772" y="4372744"/>
            <a:chExt cx="3238500" cy="540060"/>
          </a:xfrm>
        </p:grpSpPr>
        <p:sp>
          <p:nvSpPr>
            <p:cNvPr id="65" name="Freeform 64"/>
            <p:cNvSpPr/>
            <p:nvPr/>
          </p:nvSpPr>
          <p:spPr bwMode="auto">
            <a:xfrm>
              <a:off x="849772" y="4372744"/>
              <a:ext cx="3238500" cy="533400"/>
            </a:xfrm>
            <a:custGeom>
              <a:avLst/>
              <a:gdLst>
                <a:gd name="connsiteX0" fmla="*/ 0 w 3238500"/>
                <a:gd name="connsiteY0" fmla="*/ 0 h 533400"/>
                <a:gd name="connsiteX1" fmla="*/ 3238500 w 3238500"/>
                <a:gd name="connsiteY1" fmla="*/ 0 h 533400"/>
                <a:gd name="connsiteX2" fmla="*/ 3238500 w 3238500"/>
                <a:gd name="connsiteY2" fmla="*/ 533400 h 533400"/>
                <a:gd name="connsiteX3" fmla="*/ 0 w 3238500"/>
                <a:gd name="connsiteY3" fmla="*/ 533400 h 533400"/>
                <a:gd name="connsiteX4" fmla="*/ 0 w 32385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0" h="533400">
                  <a:moveTo>
                    <a:pt x="0" y="0"/>
                  </a:moveTo>
                  <a:lnTo>
                    <a:pt x="3238500" y="0"/>
                  </a:lnTo>
                  <a:lnTo>
                    <a:pt x="32385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30046" tIns="65023" rIns="130046" bIns="65023"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108379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62385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216391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270397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3244038" y="4642774"/>
              <a:ext cx="54006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Curved Connector 92"/>
          <p:cNvCxnSpPr/>
          <p:nvPr/>
        </p:nvCxnSpPr>
        <p:spPr>
          <a:xfrm rot="16200000" flipH="1">
            <a:off x="6178364" y="5200836"/>
            <a:ext cx="3420380" cy="2844316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/>
          <p:nvPr/>
        </p:nvCxnSpPr>
        <p:spPr>
          <a:xfrm rot="5400000">
            <a:off x="3586076" y="5236840"/>
            <a:ext cx="3348372" cy="2700300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/>
          <p:nvPr/>
        </p:nvCxnSpPr>
        <p:spPr>
          <a:xfrm rot="5400000">
            <a:off x="4864218" y="6118938"/>
            <a:ext cx="3312368" cy="972108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/>
          <p:nvPr/>
        </p:nvCxnSpPr>
        <p:spPr>
          <a:xfrm rot="16200000" flipH="1">
            <a:off x="7024458" y="5398858"/>
            <a:ext cx="3240360" cy="2484276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/>
          <p:nvPr/>
        </p:nvCxnSpPr>
        <p:spPr>
          <a:xfrm rot="5400000">
            <a:off x="5440282" y="5002814"/>
            <a:ext cx="3240360" cy="3204356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02"/>
          <p:cNvCxnSpPr/>
          <p:nvPr/>
        </p:nvCxnSpPr>
        <p:spPr>
          <a:xfrm rot="16200000" flipH="1">
            <a:off x="7780542" y="6046930"/>
            <a:ext cx="3276364" cy="1152128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/>
          <p:cNvCxnSpPr/>
          <p:nvPr/>
        </p:nvCxnSpPr>
        <p:spPr>
          <a:xfrm rot="5400000">
            <a:off x="6628414" y="5506870"/>
            <a:ext cx="3132348" cy="2160240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/>
          <p:cNvCxnSpPr/>
          <p:nvPr/>
        </p:nvCxnSpPr>
        <p:spPr>
          <a:xfrm rot="5400000">
            <a:off x="7294488" y="5848908"/>
            <a:ext cx="3276364" cy="1476164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730092" y="8333184"/>
            <a:ext cx="6660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j-lt"/>
              </a:rPr>
              <a:t>2         1  4     4     1     1  3</a:t>
            </a:r>
            <a:endParaRPr lang="en-US" dirty="0">
              <a:latin typeface="+mj-lt"/>
            </a:endParaRPr>
          </a:p>
        </p:txBody>
      </p:sp>
      <p:sp>
        <p:nvSpPr>
          <p:cNvPr id="109" name="Striped Right Arrow 108"/>
          <p:cNvSpPr/>
          <p:nvPr/>
        </p:nvSpPr>
        <p:spPr bwMode="auto">
          <a:xfrm rot="5400000">
            <a:off x="9292710" y="6082934"/>
            <a:ext cx="3060340" cy="1296144"/>
          </a:xfrm>
          <a:prstGeom prst="stripedRightArrow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600" b="1" dirty="0" smtClean="0"/>
              <a:t>Hashing</a:t>
            </a:r>
            <a:endParaRPr lang="en-US" sz="3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108" grpId="0"/>
      <p:bldP spid="1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erv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48412" y="4990925"/>
            <a:ext cx="1296144" cy="1614067"/>
          </a:xfrm>
          <a:prstGeom prst="rect">
            <a:avLst/>
          </a:prstGeom>
        </p:spPr>
      </p:pic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85741" y="349188"/>
            <a:ext cx="11034801" cy="1300163"/>
          </a:xfrm>
        </p:spPr>
        <p:txBody>
          <a:bodyPr/>
          <a:lstStyle/>
          <a:p>
            <a:r>
              <a:rPr lang="en-US" dirty="0" smtClean="0"/>
              <a:t>Common Concepts in Adaptation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4729" y="2104492"/>
            <a:ext cx="11793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u="sng" dirty="0" smtClean="0">
                <a:solidFill>
                  <a:srgbClr val="008000"/>
                </a:solidFill>
              </a:rPr>
              <a:t>Covariate Shift</a:t>
            </a:r>
          </a:p>
        </p:txBody>
      </p:sp>
      <p:pic>
        <p:nvPicPr>
          <p:cNvPr id="32" name="Picture 3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1773" y="3114265"/>
            <a:ext cx="4088918" cy="493257"/>
          </a:xfrm>
          <a:prstGeom prst="rect">
            <a:avLst/>
          </a:prstGeom>
          <a:noFill/>
          <a:ln/>
          <a:effectLst/>
        </p:spPr>
      </p:pic>
      <p:sp>
        <p:nvSpPr>
          <p:cNvPr id="10" name="TextBox 9"/>
          <p:cNvSpPr txBox="1"/>
          <p:nvPr/>
        </p:nvSpPr>
        <p:spPr>
          <a:xfrm>
            <a:off x="6922680" y="2957656"/>
            <a:ext cx="53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/>
              <a:t>understands both            &amp;</a:t>
            </a:r>
            <a:endParaRPr lang="en-US" sz="3600" dirty="0"/>
          </a:p>
        </p:txBody>
      </p:sp>
      <p:pic>
        <p:nvPicPr>
          <p:cNvPr id="11" name="Picture 10" descr="kob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36806" y="2669624"/>
            <a:ext cx="971550" cy="1371600"/>
          </a:xfrm>
          <a:prstGeom prst="rect">
            <a:avLst/>
          </a:prstGeom>
        </p:spPr>
      </p:pic>
      <p:pic>
        <p:nvPicPr>
          <p:cNvPr id="12" name="Picture 11" descr="yoram_pictur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0116" y="2594168"/>
            <a:ext cx="1028700" cy="1371600"/>
          </a:xfrm>
          <a:prstGeom prst="rect">
            <a:avLst/>
          </a:prstGeom>
        </p:spPr>
      </p:pic>
      <p:pic>
        <p:nvPicPr>
          <p:cNvPr id="13" name="Picture 12" descr="manfred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16868" y="2574206"/>
            <a:ext cx="1142216" cy="137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7705" y="7541096"/>
            <a:ext cx="6552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u="sng" dirty="0" smtClean="0">
                <a:solidFill>
                  <a:srgbClr val="008000"/>
                </a:solidFill>
              </a:rPr>
              <a:t>Domain Discrepancy and Error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7863052" y="8180873"/>
            <a:ext cx="1387494" cy="995459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474508" y="8153968"/>
            <a:ext cx="1387494" cy="1022364"/>
          </a:xfrm>
          <a:prstGeom prst="ellipse">
            <a:avLst/>
          </a:prstGeom>
          <a:solidFill>
            <a:srgbClr val="0000C8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1017152" y="8190481"/>
            <a:ext cx="1387494" cy="995459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9994788" y="8190481"/>
            <a:ext cx="1387494" cy="1022364"/>
          </a:xfrm>
          <a:prstGeom prst="ellipse">
            <a:avLst/>
          </a:prstGeom>
          <a:solidFill>
            <a:srgbClr val="0000C8">
              <a:alpha val="49804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99044" y="7325072"/>
            <a:ext cx="15335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800" b="1" u="sng" dirty="0" smtClean="0"/>
              <a:t>Easy</a:t>
            </a:r>
            <a:endParaRPr lang="en-US" sz="3800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9957122" y="7350682"/>
            <a:ext cx="15335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800" b="1" u="sng" dirty="0" smtClean="0"/>
              <a:t>Hard</a:t>
            </a:r>
            <a:endParaRPr lang="en-US" sz="3800" b="1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325325" y="4768788"/>
            <a:ext cx="11793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u="sng" dirty="0" smtClean="0">
                <a:solidFill>
                  <a:srgbClr val="008000"/>
                </a:solidFill>
              </a:rPr>
              <a:t>Single Good Hypothesis</a:t>
            </a:r>
          </a:p>
        </p:txBody>
      </p:sp>
      <p:pic>
        <p:nvPicPr>
          <p:cNvPr id="26" name="Picture 2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345716" y="5776900"/>
            <a:ext cx="4940666" cy="493257"/>
          </a:xfrm>
          <a:prstGeom prst="rect">
            <a:avLst/>
          </a:prstGeom>
          <a:noFill/>
          <a:ln/>
          <a:effectLst/>
        </p:spPr>
      </p:pic>
      <p:sp>
        <p:nvSpPr>
          <p:cNvPr id="27" name="TextBox 26"/>
          <p:cNvSpPr txBox="1"/>
          <p:nvPr/>
        </p:nvSpPr>
        <p:spPr>
          <a:xfrm>
            <a:off x="6910114" y="5415508"/>
            <a:ext cx="53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/>
              <a:t>understands both            &amp;</a:t>
            </a:r>
            <a:endParaRPr lang="en-US" sz="3600" dirty="0"/>
          </a:p>
        </p:txBody>
      </p:sp>
      <p:pic>
        <p:nvPicPr>
          <p:cNvPr id="29" name="Picture 28" descr="yoram_pictur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7550" y="5052020"/>
            <a:ext cx="1028700" cy="1371600"/>
          </a:xfrm>
          <a:prstGeom prst="rect">
            <a:avLst/>
          </a:prstGeom>
        </p:spPr>
      </p:pic>
      <p:pic>
        <p:nvPicPr>
          <p:cNvPr id="30" name="Picture 29" descr="manfred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04302" y="5032058"/>
            <a:ext cx="1142216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4" grpId="0"/>
      <p:bldP spid="2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Kernels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contamination between domains?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442060" y="3796680"/>
          <a:ext cx="5953036" cy="1332148"/>
        </p:xfrm>
        <a:graphic>
          <a:graphicData uri="http://schemas.openxmlformats.org/presentationml/2006/ole">
            <p:oleObj spid="_x0000_s175106" name="Equation" r:id="rId3" imgW="1815840" imgH="406080" progId="Equation.3">
              <p:embed/>
            </p:oleObj>
          </a:graphicData>
        </a:graphic>
      </p:graphicFrame>
      <p:sp>
        <p:nvSpPr>
          <p:cNvPr id="7" name="Rectangular Callout 6"/>
          <p:cNvSpPr/>
          <p:nvPr/>
        </p:nvSpPr>
        <p:spPr bwMode="auto">
          <a:xfrm>
            <a:off x="4810212" y="5740896"/>
            <a:ext cx="3492388" cy="972108"/>
          </a:xfrm>
          <a:prstGeom prst="wedgeRectCallout">
            <a:avLst>
              <a:gd name="adj1" fmla="val -37706"/>
              <a:gd name="adj2" fmla="val -12353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200" dirty="0" smtClean="0">
                <a:latin typeface="+mj-lt"/>
              </a:rPr>
              <a:t>Hash vector for</a:t>
            </a:r>
          </a:p>
          <a:p>
            <a:pPr algn="ctr"/>
            <a:r>
              <a:rPr lang="en-US" sz="3200" dirty="0" smtClean="0">
                <a:latin typeface="+mj-lt"/>
              </a:rPr>
              <a:t>domain u</a:t>
            </a:r>
            <a:endParaRPr lang="en-US" sz="3200" dirty="0">
              <a:latin typeface="+mj-lt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1821880" y="2896580"/>
            <a:ext cx="3780420" cy="972108"/>
          </a:xfrm>
          <a:prstGeom prst="wedgeRectCallout">
            <a:avLst>
              <a:gd name="adj1" fmla="val 15280"/>
              <a:gd name="adj2" fmla="val 95945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200" dirty="0" smtClean="0">
                <a:latin typeface="+mj-lt"/>
              </a:rPr>
              <a:t>Weights </a:t>
            </a:r>
            <a:r>
              <a:rPr lang="en-US" sz="3200" i="1" dirty="0" smtClean="0">
                <a:latin typeface="+mj-lt"/>
              </a:rPr>
              <a:t>excluding</a:t>
            </a:r>
            <a:r>
              <a:rPr lang="en-US" sz="3200" dirty="0" smtClean="0">
                <a:latin typeface="+mj-lt"/>
              </a:rPr>
              <a:t> domain u</a:t>
            </a:r>
            <a:endParaRPr lang="en-US" sz="3200" dirty="0">
              <a:latin typeface="+mj-lt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8806656" y="5740896"/>
            <a:ext cx="3492388" cy="972108"/>
          </a:xfrm>
          <a:prstGeom prst="wedgeRectCallout">
            <a:avLst>
              <a:gd name="adj1" fmla="val -52252"/>
              <a:gd name="adj2" fmla="val -165343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200" dirty="0" smtClean="0">
                <a:latin typeface="+mj-lt"/>
              </a:rPr>
              <a:t>Target  (low) dimensionality</a:t>
            </a:r>
            <a:endParaRPr lang="en-US" sz="3200" dirty="0">
              <a:latin typeface="+mj-lt"/>
            </a:endParaRPr>
          </a:p>
        </p:txBody>
      </p:sp>
      <p:pic>
        <p:nvPicPr>
          <p:cNvPr id="175105" name="Picture 1"/>
          <p:cNvPicPr>
            <a:picLocks noChangeAspect="1" noChangeArrowheads="1"/>
          </p:cNvPicPr>
          <p:nvPr/>
        </p:nvPicPr>
        <p:blipFill>
          <a:blip r:embed="rId4" cstate="print"/>
          <a:srcRect l="12000" t="21600" r="6750" b="12000"/>
          <a:stretch>
            <a:fillRect/>
          </a:stretch>
        </p:blipFill>
        <p:spPr bwMode="auto">
          <a:xfrm>
            <a:off x="597743" y="1960476"/>
            <a:ext cx="12124239" cy="61926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 Feature Augmentation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For labeled data:</a:t>
            </a:r>
          </a:p>
          <a:p>
            <a:pPr lvl="1"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(y, </a:t>
            </a:r>
            <a:r>
              <a:rPr lang="en-GB" sz="3600" dirty="0" smtClean="0">
                <a:solidFill>
                  <a:srgbClr val="000000"/>
                </a:solidFill>
                <a:ea typeface="msmincho" charset="0"/>
                <a:cs typeface="msmincho" charset="0"/>
              </a:rPr>
              <a:t>x) 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→ (y, </a:t>
            </a:r>
            <a:r>
              <a:rPr lang="en-GB" sz="3600" dirty="0" smtClean="0">
                <a:cs typeface="Times New Roman" pitchFamily="16" charset="0"/>
              </a:rPr>
              <a:t>‹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x, x, 0</a:t>
            </a:r>
            <a:r>
              <a:rPr lang="en-GB" sz="3600" dirty="0" smtClean="0">
                <a:cs typeface="Times New Roman" pitchFamily="16" charset="0"/>
              </a:rPr>
              <a:t>›)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 		(for source domain)</a:t>
            </a:r>
            <a:r>
              <a:rPr lang="ar-SA" sz="3600" dirty="0" smtClean="0">
                <a:solidFill>
                  <a:srgbClr val="000000"/>
                </a:solidFill>
                <a:cs typeface="Times New Roman" pitchFamily="16" charset="0"/>
              </a:rPr>
              <a:t>‏</a:t>
            </a:r>
            <a:endParaRPr lang="en-GB" sz="3600" dirty="0" smtClean="0">
              <a:solidFill>
                <a:srgbClr val="000000"/>
              </a:solidFill>
              <a:cs typeface="Times New Roman" pitchFamily="16" charset="0"/>
            </a:endParaRPr>
          </a:p>
          <a:p>
            <a:pPr lvl="1"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(y, x) → (y, </a:t>
            </a:r>
            <a:r>
              <a:rPr lang="en-GB" sz="3600" dirty="0" smtClean="0">
                <a:cs typeface="Times New Roman" pitchFamily="16" charset="0"/>
              </a:rPr>
              <a:t>‹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x, 0, x</a:t>
            </a:r>
            <a:r>
              <a:rPr lang="en-GB" sz="3600" dirty="0" smtClean="0">
                <a:cs typeface="Times New Roman" pitchFamily="16" charset="0"/>
              </a:rPr>
              <a:t>›)		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(for target domain)</a:t>
            </a:r>
            <a:r>
              <a:rPr lang="ar-SA" sz="3600" dirty="0" smtClean="0">
                <a:solidFill>
                  <a:srgbClr val="000000"/>
                </a:solidFill>
                <a:cs typeface="Times New Roman" pitchFamily="16" charset="0"/>
              </a:rPr>
              <a:t>‏</a:t>
            </a:r>
            <a:endParaRPr lang="en-GB" sz="3600" dirty="0" smtClean="0">
              <a:solidFill>
                <a:srgbClr val="000000"/>
              </a:solidFill>
              <a:cs typeface="Times New Roman" pitchFamily="16" charset="0"/>
            </a:endParaRPr>
          </a:p>
          <a:p>
            <a:r>
              <a:rPr lang="en-US" sz="4000" dirty="0" smtClean="0"/>
              <a:t>What about unlabeled data?</a:t>
            </a:r>
            <a:br>
              <a:rPr lang="en-US" sz="4000" dirty="0" smtClean="0"/>
            </a:br>
            <a:endParaRPr lang="en-US" sz="4000" dirty="0" smtClean="0"/>
          </a:p>
          <a:p>
            <a:r>
              <a:rPr lang="en-US" sz="4000" dirty="0" smtClean="0"/>
              <a:t>Encourage agreement:</a:t>
            </a:r>
          </a:p>
          <a:p>
            <a:endParaRPr lang="en-US" sz="4000" dirty="0" smtClean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929892" y="6460976"/>
          <a:ext cx="9801089" cy="1008112"/>
        </p:xfrm>
        <a:graphic>
          <a:graphicData uri="http://schemas.openxmlformats.org/presentationml/2006/ole">
            <p:oleObj spid="_x0000_s174081" name="Equation" r:id="rId3" imgW="2222280" imgH="22860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 Feature Augmentation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For labeled data:</a:t>
            </a:r>
          </a:p>
          <a:p>
            <a:pPr lvl="1"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(y, </a:t>
            </a:r>
            <a:r>
              <a:rPr lang="en-GB" sz="3600" dirty="0" smtClean="0">
                <a:solidFill>
                  <a:srgbClr val="000000"/>
                </a:solidFill>
                <a:ea typeface="msmincho" charset="0"/>
                <a:cs typeface="msmincho" charset="0"/>
              </a:rPr>
              <a:t>x) 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→ (y, </a:t>
            </a:r>
            <a:r>
              <a:rPr lang="en-GB" sz="3600" dirty="0" smtClean="0">
                <a:cs typeface="Times New Roman" pitchFamily="16" charset="0"/>
              </a:rPr>
              <a:t>‹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x, x, 0</a:t>
            </a:r>
            <a:r>
              <a:rPr lang="en-GB" sz="3600" dirty="0" smtClean="0">
                <a:cs typeface="Times New Roman" pitchFamily="16" charset="0"/>
              </a:rPr>
              <a:t>›)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 		(for source domain)</a:t>
            </a:r>
            <a:r>
              <a:rPr lang="ar-SA" sz="3600" dirty="0" smtClean="0">
                <a:solidFill>
                  <a:srgbClr val="000000"/>
                </a:solidFill>
                <a:cs typeface="Times New Roman" pitchFamily="16" charset="0"/>
              </a:rPr>
              <a:t>‏</a:t>
            </a:r>
            <a:endParaRPr lang="en-GB" sz="3600" dirty="0" smtClean="0">
              <a:solidFill>
                <a:srgbClr val="000000"/>
              </a:solidFill>
              <a:cs typeface="Times New Roman" pitchFamily="16" charset="0"/>
            </a:endParaRPr>
          </a:p>
          <a:p>
            <a:pPr lvl="1">
              <a:lnSpc>
                <a:spcPct val="93000"/>
              </a:lnSpc>
              <a:tabLst>
                <a:tab pos="0" algn="l"/>
                <a:tab pos="925711" algn="l"/>
                <a:tab pos="1853471" algn="l"/>
                <a:tab pos="2781230" algn="l"/>
                <a:tab pos="3708990" algn="l"/>
                <a:tab pos="4636748" algn="l"/>
                <a:tab pos="5564508" algn="l"/>
                <a:tab pos="6492267" algn="l"/>
                <a:tab pos="7420027" algn="l"/>
                <a:tab pos="8347786" algn="l"/>
                <a:tab pos="9275545" algn="l"/>
                <a:tab pos="10203304" algn="l"/>
                <a:tab pos="11131064" algn="l"/>
                <a:tab pos="12058823" algn="l"/>
                <a:tab pos="12986583" algn="l"/>
                <a:tab pos="13914341" algn="l"/>
              </a:tabLst>
            </a:pP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(y, x) → (y, </a:t>
            </a:r>
            <a:r>
              <a:rPr lang="en-GB" sz="3600" dirty="0" smtClean="0">
                <a:cs typeface="Times New Roman" pitchFamily="16" charset="0"/>
              </a:rPr>
              <a:t>‹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x, 0, x</a:t>
            </a:r>
            <a:r>
              <a:rPr lang="en-GB" sz="3600" dirty="0" smtClean="0">
                <a:cs typeface="Times New Roman" pitchFamily="16" charset="0"/>
              </a:rPr>
              <a:t>›)		</a:t>
            </a:r>
            <a:r>
              <a:rPr lang="en-GB" sz="3600" dirty="0" smtClean="0">
                <a:solidFill>
                  <a:srgbClr val="000000"/>
                </a:solidFill>
                <a:cs typeface="Times New Roman" pitchFamily="16" charset="0"/>
              </a:rPr>
              <a:t>(for target domain)</a:t>
            </a:r>
            <a:r>
              <a:rPr lang="ar-SA" sz="3600" dirty="0" smtClean="0">
                <a:solidFill>
                  <a:srgbClr val="000000"/>
                </a:solidFill>
                <a:cs typeface="Times New Roman" pitchFamily="16" charset="0"/>
              </a:rPr>
              <a:t>‏</a:t>
            </a:r>
            <a:endParaRPr lang="en-GB" sz="3600" dirty="0" smtClean="0">
              <a:solidFill>
                <a:srgbClr val="000000"/>
              </a:solidFill>
              <a:cs typeface="Times New Roman" pitchFamily="16" charset="0"/>
            </a:endParaRPr>
          </a:p>
          <a:p>
            <a:r>
              <a:rPr lang="en-US" sz="4000" dirty="0" smtClean="0"/>
              <a:t>What about unlabeled data?</a:t>
            </a:r>
          </a:p>
          <a:p>
            <a:pPr lvl="1"/>
            <a:r>
              <a:rPr lang="en-US" sz="3600" dirty="0" smtClean="0">
                <a:solidFill>
                  <a:srgbClr val="9600C8"/>
                </a:solidFill>
              </a:rPr>
              <a:t>(x)</a:t>
            </a:r>
            <a:r>
              <a:rPr lang="en-GB" sz="3600" dirty="0" smtClean="0">
                <a:solidFill>
                  <a:srgbClr val="9600C8"/>
                </a:solidFill>
                <a:cs typeface="Times New Roman" pitchFamily="16" charset="0"/>
              </a:rPr>
              <a:t> → { (+1, ‹0, x, -x›) , (-1, ‹0, x, -x›) }</a:t>
            </a:r>
            <a:br>
              <a:rPr lang="en-GB" sz="3600" dirty="0" smtClean="0">
                <a:solidFill>
                  <a:srgbClr val="9600C8"/>
                </a:solidFill>
                <a:cs typeface="Times New Roman" pitchFamily="16" charset="0"/>
              </a:rPr>
            </a:br>
            <a:r>
              <a:rPr lang="en-GB" sz="3600" dirty="0" smtClean="0">
                <a:solidFill>
                  <a:srgbClr val="9600C8"/>
                </a:solidFill>
                <a:cs typeface="Times New Roman" pitchFamily="16" charset="0"/>
              </a:rPr>
              <a:t/>
            </a:r>
            <a:br>
              <a:rPr lang="en-GB" sz="3600" dirty="0" smtClean="0">
                <a:solidFill>
                  <a:srgbClr val="9600C8"/>
                </a:solidFill>
                <a:cs typeface="Times New Roman" pitchFamily="16" charset="0"/>
              </a:rPr>
            </a:br>
            <a:r>
              <a:rPr lang="en-GB" sz="3600" dirty="0" smtClean="0">
                <a:solidFill>
                  <a:srgbClr val="9600C8"/>
                </a:solidFill>
                <a:cs typeface="Times New Roman" pitchFamily="16" charset="0"/>
              </a:rPr>
              <a:t/>
            </a:r>
            <a:br>
              <a:rPr lang="en-GB" sz="3600" dirty="0" smtClean="0">
                <a:solidFill>
                  <a:srgbClr val="9600C8"/>
                </a:solidFill>
                <a:cs typeface="Times New Roman" pitchFamily="16" charset="0"/>
              </a:rPr>
            </a:br>
            <a:r>
              <a:rPr lang="en-GB" sz="3600" dirty="0" smtClean="0">
                <a:solidFill>
                  <a:srgbClr val="9600C8"/>
                </a:solidFill>
                <a:cs typeface="Times New Roman" pitchFamily="16" charset="0"/>
              </a:rPr>
              <a:t/>
            </a:r>
            <a:br>
              <a:rPr lang="en-GB" sz="3600" dirty="0" smtClean="0">
                <a:solidFill>
                  <a:srgbClr val="9600C8"/>
                </a:solidFill>
                <a:cs typeface="Times New Roman" pitchFamily="16" charset="0"/>
              </a:rPr>
            </a:br>
            <a:endParaRPr lang="en-US" sz="3600" dirty="0" smtClean="0">
              <a:solidFill>
                <a:srgbClr val="9600C8"/>
              </a:solidFill>
            </a:endParaRPr>
          </a:p>
          <a:p>
            <a:r>
              <a:rPr lang="en-US" sz="4000" dirty="0" smtClean="0"/>
              <a:t>Encourages </a:t>
            </a:r>
            <a:r>
              <a:rPr lang="en-US" sz="4000" i="1" dirty="0" smtClean="0"/>
              <a:t>agreement </a:t>
            </a:r>
            <a:r>
              <a:rPr lang="en-US" sz="4000" dirty="0" smtClean="0"/>
              <a:t>on unlabeled data</a:t>
            </a:r>
          </a:p>
          <a:p>
            <a:pPr lvl="1"/>
            <a:r>
              <a:rPr lang="en-US" dirty="0" smtClean="0"/>
              <a:t>Akin to </a:t>
            </a:r>
            <a:r>
              <a:rPr lang="en-US" i="1" dirty="0" err="1" smtClean="0"/>
              <a:t>multiview</a:t>
            </a:r>
            <a:r>
              <a:rPr lang="en-US" i="1" dirty="0" smtClean="0"/>
              <a:t> learning</a:t>
            </a:r>
            <a:endParaRPr lang="en-US" dirty="0" smtClean="0"/>
          </a:p>
          <a:p>
            <a:pPr lvl="1"/>
            <a:r>
              <a:rPr lang="en-US" dirty="0" smtClean="0"/>
              <a:t>Reduces generalization bound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57784" y="7361076"/>
            <a:ext cx="799288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 flipV="1">
            <a:off x="3820102" y="6586990"/>
            <a:ext cx="19802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1"/>
          <p:cNvGrpSpPr/>
          <p:nvPr/>
        </p:nvGrpSpPr>
        <p:grpSpPr>
          <a:xfrm>
            <a:off x="813768" y="6136940"/>
            <a:ext cx="7268852" cy="1224136"/>
            <a:chOff x="2145916" y="6496980"/>
            <a:chExt cx="7268852" cy="122413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145916" y="7721116"/>
              <a:ext cx="3200400" cy="0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 flipV="1">
              <a:off x="5342360" y="6496980"/>
              <a:ext cx="4072408" cy="1224136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" name="Group 20"/>
          <p:cNvGrpSpPr/>
          <p:nvPr/>
        </p:nvGrpSpPr>
        <p:grpSpPr>
          <a:xfrm flipH="1">
            <a:off x="1713868" y="6136940"/>
            <a:ext cx="6872336" cy="1224136"/>
            <a:chOff x="2298316" y="6649380"/>
            <a:chExt cx="7268852" cy="122413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298316" y="7873516"/>
              <a:ext cx="3200400" cy="0"/>
            </a:xfrm>
            <a:prstGeom prst="line">
              <a:avLst/>
            </a:prstGeom>
            <a:ln w="76200">
              <a:solidFill>
                <a:srgbClr val="C8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 flipV="1">
              <a:off x="5494760" y="6649380"/>
              <a:ext cx="4072408" cy="1224136"/>
            </a:xfrm>
            <a:prstGeom prst="line">
              <a:avLst/>
            </a:prstGeom>
            <a:ln w="76200">
              <a:solidFill>
                <a:srgbClr val="C8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/>
        </p:nvCxnSpPr>
        <p:spPr>
          <a:xfrm>
            <a:off x="1713868" y="5956919"/>
            <a:ext cx="2484276" cy="792088"/>
          </a:xfrm>
          <a:prstGeom prst="line">
            <a:avLst/>
          </a:prstGeom>
          <a:ln w="76200">
            <a:solidFill>
              <a:srgbClr val="9600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5530293" y="5956919"/>
            <a:ext cx="2520280" cy="792088"/>
          </a:xfrm>
          <a:prstGeom prst="line">
            <a:avLst/>
          </a:prstGeom>
          <a:ln w="76200">
            <a:solidFill>
              <a:srgbClr val="9600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62140" y="6749007"/>
            <a:ext cx="1368152" cy="0"/>
          </a:xfrm>
          <a:prstGeom prst="line">
            <a:avLst/>
          </a:prstGeom>
          <a:ln w="76200">
            <a:solidFill>
              <a:srgbClr val="9600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86576" y="5401759"/>
            <a:ext cx="4918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Loss on +</a:t>
            </a:r>
            <a:r>
              <a:rPr lang="en-US" dirty="0" err="1" smtClean="0">
                <a:solidFill>
                  <a:srgbClr val="C00000"/>
                </a:solidFill>
              </a:rPr>
              <a:t>ve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0000C8"/>
                </a:solidFill>
              </a:rPr>
              <a:t>Loss on –</a:t>
            </a:r>
            <a:r>
              <a:rPr lang="en-US" dirty="0" err="1" smtClean="0">
                <a:solidFill>
                  <a:srgbClr val="0000C8"/>
                </a:solidFill>
              </a:rPr>
              <a:t>ve</a:t>
            </a:r>
            <a:endParaRPr lang="en-US" dirty="0" smtClean="0">
              <a:solidFill>
                <a:srgbClr val="0000C8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Loss on unlabeled</a:t>
            </a:r>
            <a:endParaRPr 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Feature-based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T. </a:t>
            </a:r>
            <a:r>
              <a:rPr lang="en-US" sz="3200" dirty="0" err="1" smtClean="0"/>
              <a:t>Evgeniou</a:t>
            </a:r>
            <a:r>
              <a:rPr lang="en-US" sz="3200" dirty="0" smtClean="0"/>
              <a:t> and M. </a:t>
            </a:r>
            <a:r>
              <a:rPr lang="en-US" sz="3200" dirty="0" err="1" smtClean="0"/>
              <a:t>Pontil</a:t>
            </a:r>
            <a:r>
              <a:rPr lang="en-US" sz="3200" dirty="0" smtClean="0"/>
              <a:t>. </a:t>
            </a:r>
            <a:r>
              <a:rPr lang="en-US" sz="3200" u="sng" dirty="0" smtClean="0"/>
              <a:t>Regularized Multi-task Learning</a:t>
            </a:r>
            <a:r>
              <a:rPr lang="en-US" sz="3200" i="1" dirty="0" smtClean="0"/>
              <a:t> </a:t>
            </a:r>
            <a:r>
              <a:rPr lang="en-US" sz="3200" dirty="0" smtClean="0"/>
              <a:t>(2004).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H. </a:t>
            </a:r>
            <a:r>
              <a:rPr lang="en-US" sz="3200" dirty="0" err="1" smtClean="0"/>
              <a:t>Daumé</a:t>
            </a:r>
            <a:r>
              <a:rPr lang="en-US" sz="3200" dirty="0" smtClean="0"/>
              <a:t> III, </a:t>
            </a:r>
            <a:r>
              <a:rPr lang="en-US" sz="3200" u="sng" dirty="0" smtClean="0"/>
              <a:t>Frustratingly Easy Domain Adaptation</a:t>
            </a:r>
            <a:r>
              <a:rPr lang="en-US" sz="3200" dirty="0" smtClean="0"/>
              <a:t>. 2007.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K. Weinberger, A. </a:t>
            </a:r>
            <a:r>
              <a:rPr lang="en-US" sz="3200" dirty="0" err="1" smtClean="0"/>
              <a:t>Dasgupta</a:t>
            </a:r>
            <a:r>
              <a:rPr lang="en-US" sz="3200" dirty="0" smtClean="0"/>
              <a:t>, J. Langford, A. </a:t>
            </a:r>
            <a:r>
              <a:rPr lang="en-US" sz="3200" dirty="0" err="1" smtClean="0"/>
              <a:t>Smola</a:t>
            </a:r>
            <a:r>
              <a:rPr lang="en-US" sz="3200" dirty="0" smtClean="0"/>
              <a:t>, J. </a:t>
            </a:r>
            <a:r>
              <a:rPr lang="en-US" sz="3200" dirty="0" err="1" smtClean="0"/>
              <a:t>Attenberg</a:t>
            </a:r>
            <a:r>
              <a:rPr lang="en-US" sz="3200" dirty="0" smtClean="0"/>
              <a:t>.  </a:t>
            </a:r>
            <a:r>
              <a:rPr lang="en-US" sz="3200" u="sng" dirty="0" smtClean="0"/>
              <a:t>Feature Hashing for Large Scale Multitask Learning</a:t>
            </a:r>
            <a:r>
              <a:rPr lang="en-US" sz="3200" dirty="0" smtClean="0"/>
              <a:t>.  2009.</a:t>
            </a:r>
          </a:p>
          <a:p>
            <a:pPr>
              <a:buNone/>
            </a:pPr>
            <a:endParaRPr lang="en-US" sz="3200" dirty="0" smtClean="0"/>
          </a:p>
          <a:p>
            <a:r>
              <a:rPr lang="en-US" sz="3200" dirty="0" smtClean="0"/>
              <a:t>A. Kumar, A. </a:t>
            </a:r>
            <a:r>
              <a:rPr lang="en-US" sz="3200" dirty="0" err="1" smtClean="0"/>
              <a:t>Saha</a:t>
            </a:r>
            <a:r>
              <a:rPr lang="en-US" sz="3200" dirty="0" smtClean="0"/>
              <a:t> and H. </a:t>
            </a:r>
            <a:r>
              <a:rPr lang="en-US" sz="3200" dirty="0" err="1" smtClean="0"/>
              <a:t>Daumé</a:t>
            </a:r>
            <a:r>
              <a:rPr lang="en-US" sz="3200" dirty="0" smtClean="0"/>
              <a:t> III, </a:t>
            </a:r>
            <a:r>
              <a:rPr lang="en-US" sz="3200" u="sng" dirty="0" smtClean="0"/>
              <a:t>Frustratingly Easy Semi-Supervised Domain Adaptation</a:t>
            </a:r>
            <a:r>
              <a:rPr lang="en-US" sz="3200" dirty="0" smtClean="0"/>
              <a:t>.  2010.</a:t>
            </a:r>
            <a:br>
              <a:rPr lang="en-US" sz="3200" dirty="0" smtClean="0"/>
            </a:br>
            <a:endParaRPr lang="en-US" sz="3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Outline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268" y="2028786"/>
            <a:ext cx="12049290" cy="746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Notation and Common Concepts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Semi-supervised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Covariate shift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Learning Shared Representations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2121FF"/>
                </a:solidFill>
              </a:rPr>
              <a:t>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accent4"/>
                </a:solidFill>
              </a:rPr>
              <a:t>Feature-Based Approaches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2121FF"/>
                </a:solidFill>
              </a:rPr>
              <a:t>Parameter-Based Approaches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Open Questions and Uncovered Algorithms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Parameter-based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duplicating features, write: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And </a:t>
            </a:r>
            <a:r>
              <a:rPr lang="en-US" i="1" dirty="0" smtClean="0"/>
              <a:t>regularize</a:t>
            </a:r>
            <a:r>
              <a:rPr lang="en-US" dirty="0" smtClean="0"/>
              <a:t>         and       toward zero</a:t>
            </a:r>
            <a:endParaRPr lang="en-US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238594" y="2941611"/>
          <a:ext cx="2901950" cy="931863"/>
        </p:xfrm>
        <a:graphic>
          <a:graphicData uri="http://schemas.openxmlformats.org/presentationml/2006/ole">
            <p:oleObj spid="_x0000_s3074" name="Equation" r:id="rId3" imgW="711000" imgH="228600" progId="Equation.3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786289" y="3854436"/>
          <a:ext cx="776287" cy="931862"/>
        </p:xfrm>
        <a:graphic>
          <a:graphicData uri="http://schemas.openxmlformats.org/presentationml/2006/ole">
            <p:oleObj spid="_x0000_s3075" name="Equation" r:id="rId4" imgW="190440" imgH="228600" progId="Equation.3">
              <p:embed/>
            </p:oleObj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6694488" y="3983030"/>
          <a:ext cx="517525" cy="673100"/>
        </p:xfrm>
        <a:graphic>
          <a:graphicData uri="http://schemas.openxmlformats.org/presentationml/2006/ole">
            <p:oleObj spid="_x0000_s3076" name="Equation" r:id="rId5" imgW="126720" imgH="164880" progId="Equation.3">
              <p:embed/>
            </p:oleObj>
          </a:graphicData>
        </a:graphic>
      </p:graphicFrame>
      <p:cxnSp>
        <p:nvCxnSpPr>
          <p:cNvPr id="8" name="Straight Connector 7"/>
          <p:cNvCxnSpPr/>
          <p:nvPr/>
        </p:nvCxnSpPr>
        <p:spPr>
          <a:xfrm rot="16200000" flipH="1">
            <a:off x="4768034" y="7012810"/>
            <a:ext cx="4491097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36632" y="7359684"/>
            <a:ext cx="971245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0"/>
          <p:cNvSpPr/>
          <p:nvPr/>
        </p:nvSpPr>
        <p:spPr bwMode="auto">
          <a:xfrm>
            <a:off x="8474102" y="6410346"/>
            <a:ext cx="365130" cy="365130"/>
          </a:xfrm>
          <a:prstGeom prst="plus">
            <a:avLst>
              <a:gd name="adj" fmla="val 39602"/>
            </a:avLst>
          </a:prstGeom>
          <a:solidFill>
            <a:srgbClr val="FF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2" name="Cross 11"/>
          <p:cNvSpPr/>
          <p:nvPr/>
        </p:nvSpPr>
        <p:spPr bwMode="auto">
          <a:xfrm>
            <a:off x="8626502" y="7213632"/>
            <a:ext cx="365130" cy="365130"/>
          </a:xfrm>
          <a:prstGeom prst="plus">
            <a:avLst>
              <a:gd name="adj" fmla="val 39602"/>
            </a:avLst>
          </a:prstGeom>
          <a:solidFill>
            <a:srgbClr val="FF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3" name="Cross 12"/>
          <p:cNvSpPr/>
          <p:nvPr/>
        </p:nvSpPr>
        <p:spPr bwMode="auto">
          <a:xfrm>
            <a:off x="9021797" y="6562746"/>
            <a:ext cx="365130" cy="365130"/>
          </a:xfrm>
          <a:prstGeom prst="plus">
            <a:avLst>
              <a:gd name="adj" fmla="val 39602"/>
            </a:avLst>
          </a:prstGeom>
          <a:solidFill>
            <a:srgbClr val="FF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4" name="Cross 13"/>
          <p:cNvSpPr/>
          <p:nvPr/>
        </p:nvSpPr>
        <p:spPr bwMode="auto">
          <a:xfrm>
            <a:off x="7816868" y="6775476"/>
            <a:ext cx="365130" cy="365130"/>
          </a:xfrm>
          <a:prstGeom prst="plus">
            <a:avLst>
              <a:gd name="adj" fmla="val 39602"/>
            </a:avLst>
          </a:prstGeom>
          <a:solidFill>
            <a:srgbClr val="FF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845166" y="8418561"/>
            <a:ext cx="328617" cy="109539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997566" y="7980405"/>
            <a:ext cx="328617" cy="109539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611939" y="8528100"/>
            <a:ext cx="328617" cy="109539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187932" y="8345535"/>
            <a:ext cx="328617" cy="109539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9" name="Cross 18"/>
          <p:cNvSpPr/>
          <p:nvPr/>
        </p:nvSpPr>
        <p:spPr bwMode="auto">
          <a:xfrm>
            <a:off x="5005367" y="5205417"/>
            <a:ext cx="365130" cy="365130"/>
          </a:xfrm>
          <a:prstGeom prst="plus">
            <a:avLst>
              <a:gd name="adj" fmla="val 39602"/>
            </a:avLst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0" name="Cross 19"/>
          <p:cNvSpPr/>
          <p:nvPr/>
        </p:nvSpPr>
        <p:spPr bwMode="auto">
          <a:xfrm>
            <a:off x="5157767" y="6008703"/>
            <a:ext cx="365130" cy="365130"/>
          </a:xfrm>
          <a:prstGeom prst="plus">
            <a:avLst>
              <a:gd name="adj" fmla="val 39602"/>
            </a:avLst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1" name="Cross 20"/>
          <p:cNvSpPr/>
          <p:nvPr/>
        </p:nvSpPr>
        <p:spPr bwMode="auto">
          <a:xfrm>
            <a:off x="5553062" y="5357817"/>
            <a:ext cx="365130" cy="365130"/>
          </a:xfrm>
          <a:prstGeom prst="plus">
            <a:avLst>
              <a:gd name="adj" fmla="val 39602"/>
            </a:avLst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2" name="Cross 21"/>
          <p:cNvSpPr/>
          <p:nvPr/>
        </p:nvSpPr>
        <p:spPr bwMode="auto">
          <a:xfrm>
            <a:off x="4348133" y="5570547"/>
            <a:ext cx="365130" cy="365130"/>
          </a:xfrm>
          <a:prstGeom prst="plus">
            <a:avLst>
              <a:gd name="adj" fmla="val 39602"/>
            </a:avLst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873464" y="7761327"/>
            <a:ext cx="328617" cy="109539"/>
          </a:xfrm>
          <a:prstGeom prst="rect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025864" y="7323171"/>
            <a:ext cx="328617" cy="109539"/>
          </a:xfrm>
          <a:prstGeom prst="rect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640237" y="7870866"/>
            <a:ext cx="328617" cy="109539"/>
          </a:xfrm>
          <a:prstGeom prst="rect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216230" y="7688301"/>
            <a:ext cx="328617" cy="109539"/>
          </a:xfrm>
          <a:prstGeom prst="rect">
            <a:avLst/>
          </a:prstGeom>
          <a:solidFill>
            <a:srgbClr val="2121FF"/>
          </a:solidFill>
          <a:ln w="25400" cap="flat" cmpd="sng" algn="ctr">
            <a:solidFill>
              <a:srgbClr val="212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10800000">
            <a:off x="4056030" y="5095879"/>
            <a:ext cx="5440437" cy="4198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9423440" y="8618602"/>
          <a:ext cx="776288" cy="931862"/>
        </p:xfrm>
        <a:graphic>
          <a:graphicData uri="http://schemas.openxmlformats.org/presentationml/2006/ole">
            <p:oleObj spid="_x0000_s3077" name="Equation" r:id="rId6" imgW="190440" imgH="228600" progId="Equation.3">
              <p:embed/>
            </p:oleObj>
          </a:graphicData>
        </a:graphic>
      </p:graphicFrame>
      <p:cxnSp>
        <p:nvCxnSpPr>
          <p:cNvPr id="32" name="Straight Connector 31"/>
          <p:cNvCxnSpPr/>
          <p:nvPr/>
        </p:nvCxnSpPr>
        <p:spPr>
          <a:xfrm rot="10800000">
            <a:off x="1061963" y="5972188"/>
            <a:ext cx="8361478" cy="1971703"/>
          </a:xfrm>
          <a:prstGeom prst="line">
            <a:avLst/>
          </a:prstGeom>
          <a:ln>
            <a:solidFill>
              <a:srgbClr val="2121F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9631363" y="7505700"/>
          <a:ext cx="723900" cy="931863"/>
        </p:xfrm>
        <a:graphic>
          <a:graphicData uri="http://schemas.openxmlformats.org/presentationml/2006/ole">
            <p:oleObj spid="_x0000_s3078" name="Equation" r:id="rId7" imgW="177480" imgH="22860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1974788" y="5935677"/>
            <a:ext cx="2154267" cy="31766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          N</a:t>
            </a: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Parameters via </a:t>
            </a:r>
            <a:r>
              <a:rPr lang="en-US" dirty="0" err="1" smtClean="0"/>
              <a:t>Bayes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dirty="0" smtClean="0">
                <a:latin typeface="+mj-lt"/>
              </a:rPr>
              <a:t>N data points</a:t>
            </a:r>
          </a:p>
          <a:p>
            <a:r>
              <a:rPr lang="en-US" sz="3600" dirty="0" smtClean="0">
                <a:latin typeface="+mj-lt"/>
              </a:rPr>
              <a:t>w is regularized to zero</a:t>
            </a:r>
          </a:p>
          <a:p>
            <a:r>
              <a:rPr lang="en-US" sz="3600" dirty="0" smtClean="0">
                <a:latin typeface="+mj-lt"/>
              </a:rPr>
              <a:t>Given x and w,</a:t>
            </a:r>
            <a:br>
              <a:rPr lang="en-US" sz="3600" dirty="0" smtClean="0">
                <a:latin typeface="+mj-lt"/>
              </a:rPr>
            </a:br>
            <a:r>
              <a:rPr lang="en-US" sz="3600" dirty="0" smtClean="0">
                <a:latin typeface="+mj-lt"/>
              </a:rPr>
              <a:t>    we predict y</a:t>
            </a:r>
            <a:endParaRPr lang="en-US" sz="3600" dirty="0">
              <a:latin typeface="+mj-lt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485970" y="4913313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w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485970" y="6483372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y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485970" y="7943892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x</a:t>
            </a:r>
          </a:p>
        </p:txBody>
      </p:sp>
      <p:cxnSp>
        <p:nvCxnSpPr>
          <p:cNvPr id="8" name="Straight Arrow Connector 7"/>
          <p:cNvCxnSpPr>
            <a:stCxn id="4" idx="4"/>
            <a:endCxn id="5" idx="0"/>
          </p:cNvCxnSpPr>
          <p:nvPr/>
        </p:nvCxnSpPr>
        <p:spPr>
          <a:xfrm rot="5400000">
            <a:off x="2540740" y="6118242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rot="5400000" flipH="1" flipV="1">
            <a:off x="2595510" y="7633532"/>
            <a:ext cx="620721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2449457" y="3270228"/>
            <a:ext cx="912825" cy="912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0</a:t>
            </a:r>
          </a:p>
        </p:txBody>
      </p:sp>
      <p:cxnSp>
        <p:nvCxnSpPr>
          <p:cNvPr id="14" name="Straight Arrow Connector 13"/>
          <p:cNvCxnSpPr>
            <a:stCxn id="12" idx="2"/>
            <a:endCxn id="4" idx="0"/>
          </p:cNvCxnSpPr>
          <p:nvPr/>
        </p:nvCxnSpPr>
        <p:spPr>
          <a:xfrm rot="5400000">
            <a:off x="2540740" y="4548183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129692" y="4877953"/>
            <a:ext cx="2154267" cy="31766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         N</a:t>
            </a:r>
            <a:r>
              <a:rPr lang="en-US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s</a:t>
            </a: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Parameters via </a:t>
            </a:r>
            <a:r>
              <a:rPr lang="en-US" dirty="0" err="1" smtClean="0"/>
              <a:t>Bayes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dirty="0" smtClean="0">
                <a:latin typeface="+mj-lt"/>
              </a:rPr>
              <a:t>Train model on source domain, regularized toward zero</a:t>
            </a:r>
            <a:br>
              <a:rPr lang="en-US" sz="3600" dirty="0" smtClean="0">
                <a:latin typeface="+mj-lt"/>
              </a:rPr>
            </a:br>
            <a:endParaRPr lang="en-US" sz="3600" dirty="0" smtClean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Train model on target domain, regularized toward source domain</a:t>
            </a:r>
            <a:endParaRPr lang="en-US" sz="3600" dirty="0">
              <a:latin typeface="+mj-lt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640874" y="3855589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28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s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640874" y="5425648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y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640874" y="6886168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x</a:t>
            </a:r>
          </a:p>
        </p:txBody>
      </p:sp>
      <p:cxnSp>
        <p:nvCxnSpPr>
          <p:cNvPr id="8" name="Straight Arrow Connector 7"/>
          <p:cNvCxnSpPr>
            <a:stCxn id="4" idx="4"/>
            <a:endCxn id="5" idx="0"/>
          </p:cNvCxnSpPr>
          <p:nvPr/>
        </p:nvCxnSpPr>
        <p:spPr>
          <a:xfrm rot="5400000">
            <a:off x="695644" y="5060518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rot="5400000" flipH="1" flipV="1">
            <a:off x="750414" y="6575808"/>
            <a:ext cx="620721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604361" y="2212504"/>
            <a:ext cx="912825" cy="912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0</a:t>
            </a:r>
          </a:p>
        </p:txBody>
      </p:sp>
      <p:cxnSp>
        <p:nvCxnSpPr>
          <p:cNvPr id="14" name="Straight Arrow Connector 13"/>
          <p:cNvCxnSpPr>
            <a:stCxn id="12" idx="2"/>
            <a:endCxn id="4" idx="0"/>
          </p:cNvCxnSpPr>
          <p:nvPr/>
        </p:nvCxnSpPr>
        <p:spPr>
          <a:xfrm rot="5400000">
            <a:off x="695644" y="3490459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 bwMode="auto">
          <a:xfrm>
            <a:off x="3471447" y="6030081"/>
            <a:ext cx="2154267" cy="31766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         </a:t>
            </a:r>
            <a:r>
              <a:rPr lang="en-US" dirty="0" err="1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N</a:t>
            </a:r>
            <a:r>
              <a:rPr lang="en-US" baseline="-25000" dirty="0" err="1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t</a:t>
            </a: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982629" y="5007717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28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t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982629" y="6577776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y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3982629" y="8038296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x</a:t>
            </a:r>
          </a:p>
        </p:txBody>
      </p:sp>
      <p:cxnSp>
        <p:nvCxnSpPr>
          <p:cNvPr id="19" name="Straight Arrow Connector 18"/>
          <p:cNvCxnSpPr>
            <a:stCxn id="15" idx="4"/>
            <a:endCxn id="17" idx="0"/>
          </p:cNvCxnSpPr>
          <p:nvPr/>
        </p:nvCxnSpPr>
        <p:spPr>
          <a:xfrm rot="5400000">
            <a:off x="4037399" y="6212646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0"/>
            <a:endCxn id="17" idx="4"/>
          </p:cNvCxnSpPr>
          <p:nvPr/>
        </p:nvCxnSpPr>
        <p:spPr>
          <a:xfrm rot="5400000" flipH="1" flipV="1">
            <a:off x="4092169" y="7727936"/>
            <a:ext cx="620721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3946116" y="3364632"/>
            <a:ext cx="912825" cy="912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4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44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cxnSp>
        <p:nvCxnSpPr>
          <p:cNvPr id="22" name="Straight Arrow Connector 21"/>
          <p:cNvCxnSpPr>
            <a:stCxn id="21" idx="2"/>
            <a:endCxn id="15" idx="0"/>
          </p:cNvCxnSpPr>
          <p:nvPr/>
        </p:nvCxnSpPr>
        <p:spPr>
          <a:xfrm rot="5400000">
            <a:off x="4037399" y="4642587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ight Arrow 22"/>
          <p:cNvSpPr/>
          <p:nvPr/>
        </p:nvSpPr>
        <p:spPr bwMode="auto">
          <a:xfrm rot="20943081">
            <a:off x="1713868" y="3837111"/>
            <a:ext cx="1980220" cy="39604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623807" y="6264294"/>
            <a:ext cx="2154267" cy="31766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         N</a:t>
            </a:r>
            <a:r>
              <a:rPr lang="en-US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s</a:t>
            </a:r>
            <a:endParaRPr kumimoji="0" lang="en-US" sz="42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Parameters via </a:t>
            </a:r>
            <a:r>
              <a:rPr lang="en-US" dirty="0" err="1" smtClean="0"/>
              <a:t>Bayes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134989" y="5241930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28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s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134989" y="6811989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y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1134989" y="8272509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x</a:t>
            </a:r>
          </a:p>
        </p:txBody>
      </p:sp>
      <p:cxnSp>
        <p:nvCxnSpPr>
          <p:cNvPr id="8" name="Straight Arrow Connector 7"/>
          <p:cNvCxnSpPr>
            <a:stCxn id="4" idx="4"/>
            <a:endCxn id="5" idx="0"/>
          </p:cNvCxnSpPr>
          <p:nvPr/>
        </p:nvCxnSpPr>
        <p:spPr>
          <a:xfrm rot="5400000">
            <a:off x="1189759" y="6446859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rot="5400000" flipH="1" flipV="1">
            <a:off x="1244529" y="7962149"/>
            <a:ext cx="620721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4" idx="0"/>
          </p:cNvCxnSpPr>
          <p:nvPr/>
        </p:nvCxnSpPr>
        <p:spPr>
          <a:xfrm rot="5400000">
            <a:off x="1865250" y="4201310"/>
            <a:ext cx="730260" cy="13509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 bwMode="auto">
          <a:xfrm>
            <a:off x="3252743" y="6300807"/>
            <a:ext cx="2154267" cy="31766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         </a:t>
            </a:r>
            <a:r>
              <a:rPr lang="en-US" dirty="0" err="1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N</a:t>
            </a:r>
            <a:r>
              <a:rPr lang="en-US" baseline="-25000" dirty="0" err="1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t</a:t>
            </a:r>
            <a:endParaRPr kumimoji="0" lang="en-US" sz="42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763925" y="5278443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28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63925" y="6848502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y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3763925" y="8309022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x</a:t>
            </a:r>
          </a:p>
        </p:txBody>
      </p:sp>
      <p:cxnSp>
        <p:nvCxnSpPr>
          <p:cNvPr id="20" name="Straight Arrow Connector 19"/>
          <p:cNvCxnSpPr>
            <a:stCxn id="17" idx="4"/>
            <a:endCxn id="18" idx="0"/>
          </p:cNvCxnSpPr>
          <p:nvPr/>
        </p:nvCxnSpPr>
        <p:spPr>
          <a:xfrm rot="5400000">
            <a:off x="3818695" y="6483372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  <a:endCxn id="18" idx="4"/>
          </p:cNvCxnSpPr>
          <p:nvPr/>
        </p:nvCxnSpPr>
        <p:spPr>
          <a:xfrm rot="5400000" flipH="1" flipV="1">
            <a:off x="3873465" y="7998662"/>
            <a:ext cx="620721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0"/>
          </p:cNvCxnSpPr>
          <p:nvPr/>
        </p:nvCxnSpPr>
        <p:spPr>
          <a:xfrm rot="16200000" flipH="1">
            <a:off x="3161461" y="4256078"/>
            <a:ext cx="766773" cy="1277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 bwMode="auto">
          <a:xfrm>
            <a:off x="2485970" y="3671871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28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449457" y="2065299"/>
            <a:ext cx="912825" cy="912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0</a:t>
            </a:r>
          </a:p>
        </p:txBody>
      </p:sp>
      <p:cxnSp>
        <p:nvCxnSpPr>
          <p:cNvPr id="27" name="Straight Arrow Connector 26"/>
          <p:cNvCxnSpPr>
            <a:stCxn id="26" idx="2"/>
          </p:cNvCxnSpPr>
          <p:nvPr/>
        </p:nvCxnSpPr>
        <p:spPr>
          <a:xfrm rot="5400000">
            <a:off x="2540740" y="3343254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/>
          <a:p>
            <a:r>
              <a:rPr lang="en-US" sz="3600" dirty="0" smtClean="0">
                <a:latin typeface="+mj-lt"/>
              </a:rPr>
              <a:t>Separate weights for each domain</a:t>
            </a:r>
          </a:p>
          <a:p>
            <a:r>
              <a:rPr lang="en-US" sz="3600" dirty="0" smtClean="0">
                <a:latin typeface="+mj-lt"/>
              </a:rPr>
              <a:t>Each regularized toward w</a:t>
            </a:r>
            <a:r>
              <a:rPr lang="en-US" sz="3600" baseline="-25000" dirty="0" smtClean="0">
                <a:latin typeface="+mj-lt"/>
              </a:rPr>
              <a:t>0</a:t>
            </a:r>
          </a:p>
          <a:p>
            <a:r>
              <a:rPr lang="en-US" sz="3600" dirty="0" smtClean="0"/>
              <a:t>w</a:t>
            </a:r>
            <a:r>
              <a:rPr lang="en-US" sz="3600" baseline="-25000" dirty="0" smtClean="0"/>
              <a:t>0</a:t>
            </a:r>
            <a:r>
              <a:rPr lang="en-US" sz="3600" dirty="0" smtClean="0">
                <a:latin typeface="+mj-lt"/>
              </a:rPr>
              <a:t> regularized</a:t>
            </a:r>
            <a:br>
              <a:rPr lang="en-US" sz="3600" dirty="0" smtClean="0">
                <a:latin typeface="+mj-lt"/>
              </a:rPr>
            </a:br>
            <a:r>
              <a:rPr lang="en-US" sz="3600" dirty="0" smtClean="0">
                <a:latin typeface="+mj-lt"/>
              </a:rPr>
              <a:t>toward zero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 bwMode="auto">
          <a:xfrm>
            <a:off x="1792223" y="4657722"/>
            <a:ext cx="3030579" cy="502285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                 K</a:t>
            </a:r>
            <a:endParaRPr kumimoji="0" lang="en-US" sz="42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974788" y="6264294"/>
            <a:ext cx="2154267" cy="31766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solidFill>
                <a:srgbClr val="000000"/>
              </a:solidFill>
              <a:latin typeface="Arial Narrow" pitchFamily="34" charset="0"/>
              <a:ea typeface="ヒラギノ角ゴ Pro W3" pitchFamily="-8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         </a:t>
            </a:r>
            <a:r>
              <a:rPr lang="en-US" dirty="0" err="1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N</a:t>
            </a:r>
            <a:r>
              <a:rPr lang="en-US" baseline="-25000" dirty="0" err="1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k</a:t>
            </a:r>
            <a:endParaRPr kumimoji="0" lang="en-US" sz="42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Parameters via </a:t>
            </a:r>
            <a:r>
              <a:rPr lang="en-US" dirty="0" err="1" smtClean="0"/>
              <a:t>Bayes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485970" y="5241930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28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k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485970" y="6811989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y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485970" y="8272509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x</a:t>
            </a:r>
          </a:p>
        </p:txBody>
      </p:sp>
      <p:cxnSp>
        <p:nvCxnSpPr>
          <p:cNvPr id="8" name="Straight Arrow Connector 7"/>
          <p:cNvCxnSpPr>
            <a:stCxn id="4" idx="4"/>
            <a:endCxn id="5" idx="0"/>
          </p:cNvCxnSpPr>
          <p:nvPr/>
        </p:nvCxnSpPr>
        <p:spPr>
          <a:xfrm rot="5400000">
            <a:off x="2540740" y="6446859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rot="5400000" flipH="1" flipV="1">
            <a:off x="2595510" y="7962149"/>
            <a:ext cx="620721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5" idx="4"/>
            <a:endCxn id="4" idx="0"/>
          </p:cNvCxnSpPr>
          <p:nvPr/>
        </p:nvCxnSpPr>
        <p:spPr>
          <a:xfrm rot="5400000">
            <a:off x="2540740" y="4876800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 bwMode="auto">
          <a:xfrm>
            <a:off x="2485970" y="3671871"/>
            <a:ext cx="839799" cy="8397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 </a:t>
            </a:r>
            <a:r>
              <a:rPr lang="en-US" sz="2800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449457" y="2065299"/>
            <a:ext cx="912825" cy="912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0</a:t>
            </a:r>
          </a:p>
        </p:txBody>
      </p:sp>
      <p:cxnSp>
        <p:nvCxnSpPr>
          <p:cNvPr id="27" name="Straight Arrow Connector 26"/>
          <p:cNvCxnSpPr>
            <a:stCxn id="26" idx="2"/>
          </p:cNvCxnSpPr>
          <p:nvPr/>
        </p:nvCxnSpPr>
        <p:spPr>
          <a:xfrm rot="5400000">
            <a:off x="2540740" y="3343254"/>
            <a:ext cx="73026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</p:spPr>
        <p:txBody>
          <a:bodyPr/>
          <a:lstStyle/>
          <a:p>
            <a:r>
              <a:rPr lang="en-US" sz="3600" dirty="0" smtClean="0">
                <a:latin typeface="+mj-lt"/>
              </a:rPr>
              <a:t>Separate weights for each domain</a:t>
            </a:r>
          </a:p>
          <a:p>
            <a:r>
              <a:rPr lang="en-US" sz="3600" dirty="0" smtClean="0">
                <a:latin typeface="+mj-lt"/>
              </a:rPr>
              <a:t>Each regularized toward w</a:t>
            </a:r>
            <a:r>
              <a:rPr lang="en-US" sz="3600" baseline="-25000" dirty="0" smtClean="0">
                <a:latin typeface="+mj-lt"/>
              </a:rPr>
              <a:t>0</a:t>
            </a:r>
          </a:p>
          <a:p>
            <a:r>
              <a:rPr lang="en-US" sz="3600" dirty="0" smtClean="0"/>
              <a:t>w</a:t>
            </a:r>
            <a:r>
              <a:rPr lang="en-US" sz="3600" baseline="-25000" dirty="0" smtClean="0"/>
              <a:t>0</a:t>
            </a:r>
            <a:r>
              <a:rPr lang="en-US" sz="3600" dirty="0" smtClean="0">
                <a:latin typeface="+mj-lt"/>
              </a:rPr>
              <a:t> regularized</a:t>
            </a:r>
            <a:br>
              <a:rPr lang="en-US" sz="3600" dirty="0" smtClean="0">
                <a:latin typeface="+mj-lt"/>
              </a:rPr>
            </a:br>
            <a:r>
              <a:rPr lang="en-US" sz="3600" dirty="0" smtClean="0">
                <a:latin typeface="+mj-lt"/>
              </a:rPr>
              <a:t>toward zero</a:t>
            </a:r>
            <a:br>
              <a:rPr lang="en-US" sz="3600" dirty="0" smtClean="0">
                <a:latin typeface="+mj-lt"/>
              </a:rPr>
            </a:br>
            <a:r>
              <a:rPr lang="en-US" sz="3600" dirty="0" smtClean="0">
                <a:latin typeface="+mj-lt"/>
              </a:rPr>
              <a:t/>
            </a:r>
            <a:br>
              <a:rPr lang="en-US" sz="3600" dirty="0" smtClean="0">
                <a:latin typeface="+mj-lt"/>
              </a:rPr>
            </a:br>
            <a:endParaRPr lang="en-US" sz="3600" dirty="0" smtClean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Can derive “augment” as an approximation to this model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4918224" y="592324"/>
            <a:ext cx="3636404" cy="1584176"/>
          </a:xfrm>
          <a:prstGeom prst="wedgeRoundRectCallout">
            <a:avLst>
              <a:gd name="adj1" fmla="val -91413"/>
              <a:gd name="adj2" fmla="val 1508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w</a:t>
            </a:r>
            <a:r>
              <a:rPr kumimoji="0" lang="en-US" sz="42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0</a:t>
            </a: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~</a:t>
            </a:r>
            <a:r>
              <a:rPr kumimoji="0" lang="en-US" sz="4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Nor(0, </a:t>
            </a:r>
            <a:r>
              <a:rPr kumimoji="0" lang="el-GR" sz="4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ρ</a:t>
            </a:r>
            <a:r>
              <a:rPr kumimoji="0" lang="en-US" sz="42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2</a:t>
            </a:r>
            <a:r>
              <a:rPr kumimoji="0" lang="en-US" sz="4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)</a:t>
            </a:r>
          </a:p>
          <a:p>
            <a:pPr algn="l"/>
            <a:r>
              <a:rPr lang="en-US" baseline="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~ Nor(w</a:t>
            </a:r>
            <a:r>
              <a:rPr lang="en-US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, </a:t>
            </a:r>
            <a:r>
              <a:rPr lang="el-GR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σ</a:t>
            </a:r>
            <a:r>
              <a:rPr lang="en-US" baseline="30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)</a:t>
            </a: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6466396" y="2464532"/>
            <a:ext cx="3384376" cy="2088232"/>
          </a:xfrm>
          <a:prstGeom prst="wedgeRoundRectCallout">
            <a:avLst>
              <a:gd name="adj1" fmla="val -135981"/>
              <a:gd name="adj2" fmla="val 2575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Non-</a:t>
            </a:r>
            <a:r>
              <a:rPr kumimoji="0" lang="en-US" sz="4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linearize</a:t>
            </a:r>
            <a:r>
              <a:rPr kumimoji="0" lang="en-US" sz="4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w</a:t>
            </a:r>
            <a:r>
              <a:rPr kumimoji="0" lang="en-US" sz="42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0</a:t>
            </a: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~</a:t>
            </a:r>
            <a:r>
              <a:rPr kumimoji="0" lang="en-US" sz="4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GP(0, K)</a:t>
            </a:r>
          </a:p>
          <a:p>
            <a:pPr algn="l"/>
            <a:r>
              <a:rPr lang="en-US" baseline="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~ GP(w</a:t>
            </a:r>
            <a:r>
              <a:rPr lang="en-US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, K)</a:t>
            </a:r>
            <a:endParaRPr kumimoji="0" lang="en-US" sz="4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5710312" y="4912804"/>
            <a:ext cx="5148572" cy="2052228"/>
          </a:xfrm>
          <a:prstGeom prst="wedgeRoundRectCallout">
            <a:avLst>
              <a:gd name="adj1" fmla="val -97174"/>
              <a:gd name="adj2" fmla="val -789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en-US" sz="4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Cluster Tasks:</a:t>
            </a:r>
          </a:p>
          <a:p>
            <a:pPr algn="l"/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w</a:t>
            </a:r>
            <a:r>
              <a:rPr kumimoji="0" lang="en-US" sz="42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0</a:t>
            </a: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~</a:t>
            </a:r>
            <a:r>
              <a:rPr kumimoji="0" lang="en-US" sz="4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ea typeface="ヒラギノ角ゴ Pro W3" pitchFamily="-80" charset="-128"/>
                <a:sym typeface="Arial Narrow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Nor(0, </a:t>
            </a:r>
            <a:r>
              <a:rPr lang="el-GR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σ</a:t>
            </a:r>
            <a:r>
              <a:rPr lang="en-US" baseline="30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)</a:t>
            </a:r>
            <a:endParaRPr kumimoji="0" lang="en-US" sz="42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Arial Narrow" pitchFamily="34" charset="0"/>
              <a:ea typeface="ヒラギノ角ゴ Pro W3" pitchFamily="-80" charset="-128"/>
              <a:sym typeface="Arial Narrow" pitchFamily="34" charset="0"/>
            </a:endParaRPr>
          </a:p>
          <a:p>
            <a:pPr algn="l"/>
            <a:r>
              <a:rPr lang="en-US" baseline="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~ DP(Nor(w</a:t>
            </a:r>
            <a:r>
              <a:rPr lang="en-US" baseline="-25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,</a:t>
            </a:r>
            <a:r>
              <a:rPr lang="el-GR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 ρ</a:t>
            </a:r>
            <a:r>
              <a:rPr lang="en-US" baseline="30000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), </a:t>
            </a:r>
            <a:r>
              <a:rPr lang="el-GR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α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ea typeface="ヒラギノ角ゴ Pro W3" pitchFamily="-80" charset="-128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Outline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268" y="2028786"/>
            <a:ext cx="12049290" cy="746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4"/>
                </a:solidFill>
              </a:rPr>
              <a:t>Notation and Common Concepts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C8"/>
                </a:solidFill>
              </a:rPr>
              <a:t>Semi-supervised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000C8"/>
                </a:solidFill>
              </a:rPr>
              <a:t>Covariate shift with Shared Support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accent4"/>
                </a:solidFill>
              </a:rPr>
              <a:t>Learning Shared Representations</a:t>
            </a: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4"/>
                </a:solidFill>
              </a:rPr>
              <a:t>Supervised Adaptation</a:t>
            </a:r>
          </a:p>
          <a:p>
            <a:pPr marL="1200150" lvl="1" indent="-742950" algn="l">
              <a:lnSpc>
                <a:spcPts val="32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2"/>
                </a:solidFill>
              </a:rPr>
              <a:t>Feature-Based Approaches</a:t>
            </a:r>
          </a:p>
          <a:p>
            <a:pPr marL="1200150" lvl="1" indent="-742950" algn="l">
              <a:lnSpc>
                <a:spcPct val="125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2"/>
                </a:solidFill>
              </a:rPr>
              <a:t>Parameter-Based Approaches</a:t>
            </a:r>
            <a:endParaRPr lang="en-US" sz="3600" dirty="0" smtClean="0">
              <a:solidFill>
                <a:schemeClr val="accent4"/>
              </a:solidFill>
            </a:endParaRPr>
          </a:p>
          <a:p>
            <a:pPr marL="742950" indent="-742950" algn="l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4"/>
                </a:solidFill>
              </a:rPr>
              <a:t>Open Questions and Uncovered Algorithms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domains created equal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dirty="0" smtClean="0">
                <a:latin typeface="+mj-lt"/>
              </a:rPr>
              <a:t>Would like to infer tree structure automatically</a:t>
            </a:r>
          </a:p>
          <a:p>
            <a:r>
              <a:rPr lang="en-US" sz="3600" dirty="0" smtClean="0">
                <a:latin typeface="+mj-lt"/>
              </a:rPr>
              <a:t>Tree structure should be good for the </a:t>
            </a:r>
            <a:r>
              <a:rPr lang="en-US" sz="3600" i="1" dirty="0" smtClean="0">
                <a:latin typeface="+mj-lt"/>
              </a:rPr>
              <a:t>task</a:t>
            </a:r>
            <a:endParaRPr lang="en-US" sz="3600" dirty="0" smtClean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Want  to simultaneously infer tree structure and parameters</a:t>
            </a:r>
            <a:endParaRPr lang="en-US" sz="3600" dirty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9083" t="29922" r="8807" b="19948"/>
          <a:stretch>
            <a:fillRect/>
          </a:stretch>
        </p:blipFill>
        <p:spPr bwMode="auto">
          <a:xfrm>
            <a:off x="258677" y="3197202"/>
            <a:ext cx="5977682" cy="489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Kingman’s Coalescent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dirty="0" smtClean="0">
                <a:latin typeface="+mj-lt"/>
              </a:rPr>
              <a:t>A standard model for the genealogy of a population</a:t>
            </a:r>
          </a:p>
          <a:p>
            <a:r>
              <a:rPr lang="en-US" sz="3600" dirty="0" smtClean="0">
                <a:latin typeface="+mj-lt"/>
              </a:rPr>
              <a:t>Each organism has exactly one parent (haploid)</a:t>
            </a:r>
          </a:p>
          <a:p>
            <a:r>
              <a:rPr lang="en-US" sz="3600" dirty="0" smtClean="0">
                <a:latin typeface="+mj-lt"/>
              </a:rPr>
              <a:t>Thus, the genealogy is a tree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76232" y="2759046"/>
          <a:ext cx="5807090" cy="5058988"/>
        </p:xfrm>
        <a:graphic>
          <a:graphicData uri="http://schemas.openxmlformats.org/presentationml/2006/ole">
            <p:oleObj spid="_x0000_s4098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5122" name="Acrobat Document" r:id="rId3" imgW="5822280" imgH="5063040" progId="AcroExch.Document.7">
              <p:embed/>
            </p:oleObj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5123" name="Acrobat Document" r:id="rId4" imgW="5822280" imgH="5063040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6146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7170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8194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9218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10242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11266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distribution over trees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27213" y="1827213"/>
          <a:ext cx="8921750" cy="7772400"/>
        </p:xfrm>
        <a:graphic>
          <a:graphicData uri="http://schemas.openxmlformats.org/presentationml/2006/ole">
            <p:oleObj spid="_x0000_s12290" name="Acrobat Document" r:id="rId3" imgW="4361905" imgH="3801006" progId="AcroExch.Document.7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ADMINISTRATOR@ITFOZEGHACEBWQ8A" val="3028"/>
  <p:tag name="FIRSTJOHN@EKWUWJGFUVWYY57I" val="3660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.0,0.0,0.78}&#10;\definecolor{titlered}{rgb}{0.78,0.0,0.0}&#10;$\exists h^{*}, \epsilon_{\color{titleblue}{S}\color{black}}(h^{*}),~\epsilon_{\color{titlered}{T}\color{black}}(h^{*})$ small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0"/>
  <p:tag name="PICTUREFILESIZE" val="723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\color{titlegreen}&#10;$I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64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\[&#10;h(x) = \textrm{sgn}\left(\theta^{\top}x\right)&#10;\]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74"/>
  <p:tag name="PICTUREFILESIZE" val="63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\[&#10;\theta^{\top}Px&#10;\]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5"/>
  <p:tag name="PICTUREFILESIZE" val="245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$P$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\color{titlegreen}&#10;$P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85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\color{titlegreen}&#10;$P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85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$P$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$\epsilon_{P,T}(\theta^{*}) - \epsilon_{I,T}(\theta^{*})$~~small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1"/>
  <p:tag name="PICTUREFILESIZE" val="689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Let $h$ be a binary hypothesis.  If $\textrm{Pr}_{S}(y | x) = \textrm{Pr}_{T}(y | x)$, then&#10;\begin{eqnarray*}&#10;\errdh{T}{h} &amp; \leq &amp; \errdh{S}{h} + \int_{\X}\left|\textrm{Pr}_{T}(x) - \textrm{Pr}_{S}(x)\right|dx\\&#10;\end{eqnarray*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2"/>
  <p:tag name="PICTUREFILESIZE" val="2050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\[&#10;h(x) = \textrm{sgn}\left(\theta^{\top}x\right)&#10;\]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74"/>
  <p:tag name="PICTUREFILESIZE" val="63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newcommand{\argmax}[1]{{\hbox{$\underset{#1}{\mbox{argmax}}\;$}}}&#10;\begin{document}&#10;$\mathbb{R}^{d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77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newcommand{\argmax}[1]{{\hbox{$\underset{#1}{\mbox{argmax}}\;$}}}&#10;\begin{document}&#10;$\mathbb{R}^{d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77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_{w(~~~~~)}(~~~~~|x) \propto \exp\left\{\langle x,w(~~~~~)\rangle\right\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633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&#10;$p_{w(~~~~~~~~)}(~~~~~~~~~~~ | x)$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7"/>
  <p:tag name="PICTUREFILESIZE" val="445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$p_{W}(~~~~~ | x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7"/>
  <p:tag name="PICTUREFILESIZE" val="379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W = \left[\begin{array}{ccccc}&#10;\\&#10;w_{1} &amp; \ldots &amp;  w(~~~~~~~~~~~~) &amp; \ldots &amp; w_{N}\\&#10;\\&#10;\end{array}\right]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89"/>
  <p:tag name="PICTUREFILESIZE" val="992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&#10;$p_{w(~~~~~~~~)}(~~~~~~~~~~~ | x)$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7"/>
  <p:tag name="PICTUREFILESIZE" val="445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$p_{W}(~~~~~ | x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7"/>
  <p:tag name="PICTUREFILESIZE" val="379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W = \left[\begin{array}{ccccc}&#10;\\&#10;w_{1} &amp; \ldots &amp;  w(~~~~~~~~~~~~) &amp; \ldots &amp; w_{N}\\&#10;\\&#10;\end{array}\right]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89"/>
  <p:tag name="PICTUREFILESIZE" val="99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&#10;$\forall x$,  \color{titleblue} $\textrm{Pr}_{S}[x] \neq 0$ \color{black} iff \color{titlered} $\textrm{Pr}_{T}[x] \neq 0 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6"/>
  <p:tag name="PICTUREFILESIZE" val="78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&#10;$p_{w(~~~~~~~~)}(~~~~~~~~~~~ | x)$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7"/>
  <p:tag name="PICTUREFILESIZE" val="445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$p_{W}(~~~~~ | x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7"/>
  <p:tag name="PICTUREFILESIZE" val="379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W = \left[\begin{array}{ccccc}&#10;\\&#10;w_{1} &amp; \ldots &amp;  w(~~~~~~~~~~~~) &amp; \ldots &amp; w_{N}\\&#10;\\&#10;\end{array}\right]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89"/>
  <p:tag name="PICTUREFILESIZE" val="99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&#10;$p_{w(~~~~~~~~)}(~~~~~~~~~~~ | x)$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7"/>
  <p:tag name="PICTUREFILESIZE" val="445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P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P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$p_{W}(~~~~~ | x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7"/>
  <p:tag name="PICTUREFILESIZE" val="379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W = \left[\begin{array}{ccccc}&#10;\\&#10;w_{1} &amp; \ldots &amp;  w(~~~~~~~~~~~~) &amp; \ldots &amp; w_{N}\\&#10;\\&#10;\end{array}\right]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89"/>
  <p:tag name="PICTUREFILESIZE" val="992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W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"/>
  <p:tag name="PICTUREFILESIZE" val="174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P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&#10;\[&#10;\epsilon_{T}(h) = \epsilon_{S}(h,w) = \E_{\textrm{Pr}_{S}[x]}~\frac{\textrm{Pr}_{t}[x]}{\textrm{Pr}_{s}[x]}~\E_{\textrm{Pr}[y|x]} \left[h(x) \neq y \right]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26"/>
  <p:tag name="PICTUREFILESIZE" val="2008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W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"/>
  <p:tag name="PICTUREFILESIZE" val="174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&#10;$p_{w(~~~~~~~~)}(~~~~~~~~~~~ | x)$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7"/>
  <p:tag name="PICTUREFILESIZE" val="445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P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P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\begin{document}&#10;\definecolor{darkred}{rgb}{0.78,0,0}&#10;$p_{W}(~~~~~ | x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7"/>
  <p:tag name="PICTUREFILESIZE" val="379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W = \left[\begin{array}{ccccc}&#10;\\&#10;w_{1} &amp; \ldots &amp;  w(~~~~~~~~~~~~) &amp; \ldots &amp; w_{N}\\&#10;\\&#10;\end{array}\right]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89"/>
  <p:tag name="PICTUREFILESIZE" val="992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darkred}{rgb}{0.78,0,0}&#10;&#10;\[&#10;W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"/>
  <p:tag name="PICTUREFILESIZE" val="174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,0,0.78}&#10;$P\color{titleblue} x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3"/>
  <p:tag name="PICTUREFILESIZE" val="19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.78,0,0}&#10;$P\color{titleblue} x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3"/>
  <p:tag name="PICTUREFILESIZE" val="19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_{\tilde{\theta}}(~~~|x) \propto \exp\left\{\langle\phi(~~~,P x), \tilde{\theta} \rangle\right\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8"/>
  <p:tag name="PICTUREFILESIZE" val="76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&#10;$\epsilon_{T}(h) = \E_{\textrm{Pr}_{T}[x]}~\E_{\textrm{Pr}[y|x]} \left[h(x) \neq y \right]$ 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46"/>
  <p:tag name="PICTUREFILESIZE" val="1077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,0,0.78}&#10;$P\color{titleblue} x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3"/>
  <p:tag name="PICTUREFILESIZE" val="19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.78,0,0}&#10;$P\color{titleblue} x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3"/>
  <p:tag name="PICTUREFILESIZE" val="19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\[&#10;h(x) = \textrm{sgn}\left(\theta^{\top}Px\right)&#10;\]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2"/>
  <p:tag name="PICTUREFILESIZE" val="696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\begin{eqnarray*}&#10;\errdh{T}{h} -  \errdh{T}{h^{*}} &amp; \leq &amp; \errdh{\hat{S}}{h,h^{*}} + O\left( \R_{\hat{S}}(\H) + \R_{\hat{T}}(\H) \right) \\&#10;&amp; &amp; \hspace{-0.75in} + O\left(\sqrt{\frac{\log \frac{1}{\delta}}{n}}\right) + \textrm{disc}_{\H}(\hat{S},\hat{T})&#10;\end{eqnarray*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3"/>
  <p:tag name="PICTUREFILESIZE" val="2066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\begin{eqnarray*}&#10;\errdh{T}{h} -  \errdh{T}{h^{*}} &amp; \leq &amp; \errdh{\hat{S}}{h,h^{*}} + O\left( \R_{\hat{S}}(\H) + \R_{\hat{T}}(\H) \right) \\&#10;&amp; &amp; \hspace{-0.75in} + O\left(\sqrt{\frac{\log \frac{1}{\delta}}{n}}\right) + \textrm{disc}_{\H}(\hat{S},\hat{T})&#10;\end{eqnarray*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3"/>
  <p:tag name="PICTUREFILESIZE" val="2066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\begin{eqnarray*}&#10;\errdh{T}{h} -  \errdh{T}{h^{*}} &amp; \leq &amp; \errdh{\hat{S}}{h,h^{*}} + O\left( \R_{\hat{S}}(\H) + \R_{\hat{T}}(\H) \right) \\&#10;&amp; &amp; \hspace{-0.75in} + O\left(\sqrt{\frac{\log \frac{1}{\delta}}{n}}\right) + \textrm{disc}_{\H}(\hat{S},\hat{T})&#10;\end{eqnarray*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3"/>
  <p:tag name="PICTUREFILESIZE" val="2066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\[&#10;P&#10;\]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$\epsilon_{P,T}(\theta^{*}) - \epsilon_{I,T}(\theta^{*})$~~small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1"/>
  <p:tag name="PICTUREFILESIZE" val="689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\[&#10;\theta^{\top}Px&#10;\]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5"/>
  <p:tag name="PICTUREFILESIZE" val="245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$P$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&#10;\[&#10;= \sum_{x} \textrm{Pr}_{T}[x]~\E_{\textrm{Pr}[y|x]} \left[h(x) \neq y \right]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34"/>
  <p:tag name="PICTUREFILESIZE" val="1236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\color{titlegreen}&#10;$P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85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\color{titlegreen}&#10;$P = \hat{\theta}\hat{\theta}^{\top}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7"/>
  <p:tag name="PICTUREFILESIZE" val="238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\color{titlegreen}&#10;$\hat{\theta} =$ source ERM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2"/>
  <p:tag name="PICTUREFILESIZE" val="478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$\hat{\epsilon}_{S}(\theta)$~~small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52"/>
  <p:tag name="PICTUREFILESIZE" val="46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&#10;\[&#10;= \sum_{x} \frac{\textrm{Pr}_{S}[x]}{\textrm{Pr}_{S}[x]}~\textrm{Pr}_{T}[x] \E_{\textrm{Pr}[y|x]} \left[h(x) \neq y \right]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64"/>
  <p:tag name="PICTUREFILESIZE" val="1810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purple}{rgb}{0.59,0.0,0.78}&#10;\newcommand{\E}{{\mathbb E}}&#10;&#10;\noindent&#10;per-instance\\&#10;weights \color{titlepurple}$w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54"/>
  <p:tag name="PICTUREFILESIZE" val="772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&#10;\color{titlered} $\textrm{Pr}_{T}[x]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7"/>
  <p:tag name="PICTUREFILESIZE" val="330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&#10;\[&#10;\textrm{Pr}_{S}[x] = \color{titlered}\frac{\textrm{Pr}_{T}[x]\color{titleblue}\textrm{Pr}[\sigma = 1 | x]\color{black}}{\color{black}\textrm{Pr}[\sigma = 1]}\color{black} = \textrm{Pr}_{T}[x | \sigma = 1]&#10;\]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8"/>
  <p:tag name="PICTUREFILESIZE" val="122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&#10;\color{titlered} $\textrm{Pr}_{T}[x]$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7"/>
  <p:tag name="PICTUREFILESIZE" val="20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\color{titleblue}&#10;$\textrm{Pr}[\sigma=1 | x]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8"/>
  <p:tag name="PICTUREFILESIZE" val="42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&#10;\[&#10;\textrm{Pr}_{S}[x] = \frac{\textrm{Pr}_{T}[x]\textrm{Pr}[\sigma =1 | x]}{\textrm{Pr}[\sigma = 1]}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20"/>
  <p:tag name="PICTUREFILESIZE" val="1065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&#10;\[&#10;\frac{\textrm{Pr}_{T}[x]}{\textrm{Pr}_{S}[x]} = \frac{\textrm{Pr}[\sigma = 1]}{\textrm{Pr}[\sigma =1 | x]}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4"/>
  <p:tag name="PICTUREFILESIZE" val="995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&#10;\[&#10;\epsilon_{S}(h,w) \propto \E_{\textrm{Pr}_{S}[x]}~\frac{1}{\textrm{Pr}[\sigma = 1|x]}~\E_{\textrm{Pr}[y|x]} \left[h(x) \neq y \right]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12"/>
  <p:tag name="PICTUREFILESIZE" val="178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green}{rgb}{0.0,0.5,0.0}&#10;\newcommand{\E}{{\mathbb E}}&#10;&#10;\[&#10;\color{titlegreen}\textrm{Pr}[\sigma = 1]&#10;\]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0"/>
  <p:tag name="PICTUREFILESIZE" val="19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purple}{rgb}{0.59,0.0,0.78}&#10;\newcommand{\E}{{\mathbb E}}&#10;&#10;\noindent&#10;per-instance\\&#10;weights \color{titlepurple}$w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54"/>
  <p:tag name="PICTUREFILESIZE" val="7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\color{titleblue}Source\color{black}~instances, $\sigma = 1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01"/>
  <p:tag name="PICTUREFILESIZE" val="792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\color{titlered}Target\color{black}~unlabeled instances, $\sigma = 0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47"/>
  <p:tag name="PICTUREFILESIZE" val="108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$\Pr[\sigma=1|x] = \frac{1}{1 + \exp\left(\theta^{\top}x + b\right)}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6"/>
  <p:tag name="PICTUREFILESIZE" val="76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x\rightarrow y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7"/>
  <p:tag name="PICTUREFILESIZE" val="108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\color{titleblue} $\sigma = 1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"/>
  <p:tag name="PICTUREFILESIZE" val="114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\color{titlered} $\sigma = 0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"/>
  <p:tag name="PICTUREFILESIZE" val="136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\color{titleblue} $\sigma = 1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"/>
  <p:tag name="PICTUREFILESIZE" val="114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\color{titlered} $\sigma = 0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4"/>
  <p:tag name="PICTUREFILESIZE" val="226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$\Pr[\sigma=1|x] = \frac{1}{1 + \exp\left(\theta^{\top}x + b\right)}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6"/>
  <p:tag name="PICTUREFILESIZE" val="76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$\Pr[\sigma=1|x] = \frac{1}{1 + \exp\left(\theta^{\top}x + b\right)}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6"/>
  <p:tag name="PICTUREFILESIZE" val="76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\color{titleblue} $\sigma = 1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4"/>
  <p:tag name="PICTUREFILESIZE" val="20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\color{titlered} $\sigma = 0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4"/>
  <p:tag name="PICTUREFILESIZE" val="226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$\Pr[\sigma=1|x] = \frac{1}{1 + \exp\left(\theta^{\top}x + b\right)}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6"/>
  <p:tag name="PICTUREFILESIZE" val="76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\color{titleblue} $\sigma = 1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4"/>
  <p:tag name="PICTUREFILESIZE" val="20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(x,y)\sim \textrm{Pr}[x,y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295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\newcommand{\E}{{\mathbb E}}&#10;\color{titlered} $\sigma = 0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4"/>
  <p:tag name="PICTUREFILESIZE" val="226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&#10;$\hat{\epsilon}_{s}^{n}(h,w)$:  weighted source test error on sample of size n&#10;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41"/>
  <p:tag name="PICTUREFILESIZE" val="1590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With probability $1-\delta$, for every $h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53"/>
  <p:tag name="PICTUREFILESIZE" val="10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\[&#10;\left|\hat{\epsilon}^{n}_{S}(h,w) - \epsilon_{T}(h)\right| \leq \sqrt{\frac{O\left(\frac{1}{\delta}\right) + O\left(\max_{x\in\mathcal{X}}w(x)^{2}\right)}{n}}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19"/>
  <p:tag name="PICTUREFILESIZE" val="2060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.0,0.0,0.78}&#10;\definecolor{titlered}{rgb}{0.78,0.0,0.0}&#10;1) Covariate shift:~~$\textrm{Pr}_{\color{titleblue}{S}\color{black}}[y | x]~=~\textrm{Pr}_{\color{titlered}{T}\color{black}}[y | x ]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6"/>
  <p:tag name="PICTUREFILESIZE" val="966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&#10;2) Shared support:~~$\forall x$,  \color{titleblue} $\textrm{Pr}_{S}[x] \neq 0$ \color{black} iff \color{titlered} $\textrm{Pr}_{T}[x] \neq 0 $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3"/>
  <p:tag name="PICTUREFILESIZE" val="1335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\[&#10;\hat{\epsilon}^{n}_{S}(h,w) \longrightarrow \epsilon_{T}(h)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0"/>
  <p:tag name="PICTUREFILESIZE" val="597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$n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7"/>
  <p:tag name="PICTUREFILESIZE" val="13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$\infty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0"/>
  <p:tag name="PICTUREFILESIZE" val="15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.0,0.0,0.78}&#10;\definecolor{titlered}{rgb}{0.78,0.0,0.0}&#10;1) Covariate shift:~~$\textrm{Pr}_{\color{titleblue}{S}\color{black}}[y | x]~=~\textrm{Pr}_{\color{titlered}{T}\color{black}}[y | x ]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6"/>
  <p:tag name="PICTUREFILESIZE" val="966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.0,0.0,0.78}&#10;\color{titleblue}&#10;\[&#10;(x,y) \sim \textrm{Pr}_{S}[x,y]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3"/>
  <p:tag name="PICTUREFILESIZE" val="51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definecolor{titleblue}{rgb}{0.0,0.0,0.78}&#10;&#10;2) Shared support:~~$\forall x$,  \color{titleblue} $\textrm{Pr}_{S}[x] \neq 0$ \color{black} iff \color{titlered} $\textrm{Pr}_{T}[x] \neq 0 $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3"/>
  <p:tag name="PICTUREFILESIZE" val="1335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59,0.0,0.78}&#10;\newcommand{\E}{{\mathbb E}}&#10;Convergence to $\epsilon_{T}(h)$ depends on~~\color{titlered}$\max_{x} \frac{\textrm{Pr}_{T}(x)}{\textrm{Pr}_{S}(x)}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4"/>
  <p:tag name="PICTUREFILESIZE" val="1592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\[&#10;\hat{\epsilon}^{n}_{S}(h,w) \longrightarrow \epsilon_{T}(h)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0"/>
  <p:tag name="PICTUREFILESIZE" val="597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$n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7"/>
  <p:tag name="PICTUREFILESIZE" val="13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newcommand{\E}{{\mathbb E}}&#10;$\infty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0"/>
  <p:tag name="PICTUREFILESIZE" val="15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4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\[&#10;h(x) = \textrm{sgn}\left(\theta^{\top}x\right)&#10;\]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74"/>
  <p:tag name="PICTUREFILESIZE" val="63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\[&#10;h(x) \in \left\{\quad\quad\right\}&#10;\]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61"/>
  <p:tag name="PICTUREFILESIZE" val="39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theta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"/>
  <p:tag name="PICTUREFILESIZE" val="43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$\exists \color{titlegreen}\theta^{*}\color{black},~~\epsilon_{S}(\color{titlegreen}\theta^{*}\color{black}) +  \epsilon_{T}(\color{titlegreen}\theta^{*}\color{black})~~$ small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26"/>
  <p:tag name="PICTUREFILESIZE" val="100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78,0.0,0.0}&#10;\color{titlered}&#10;\[&#10;(x,y) \sim \textrm{Pr}_{T}[x,y]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3"/>
  <p:tag name="PICTUREFILESIZE" val="480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.18,0.22,0.659}&#10;\definecolor{titlered}{rgb}{0.659,0.22,0.18}&#10;\[&#10;\textrm{Pr}_{\color{titleblue}{S}\color{black}}[y | x]~=~\textrm{Pr}_{\color{titlered}{T}\color{black}}[y | x ]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1"/>
  <p:tag name="PICTUREFILESIZE" val="649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$\exists \color{titlegreen}\theta^{*}\color{black},~~\epsilon_{S}(\color{titlegreen}\theta^{*}\color{black}) +  \epsilon_{T}(\color{titlegreen}\theta^{*}\color{black})~~$ small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26"/>
  <p:tag name="PICTUREFILESIZE" val="1005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purple}{rgb}{0.6,0.22,0.6}&#10;\newcommand{\E}{{\mathbb E}}&#10;&#10;$\color{titlepurple}P\color{black}x$ couples domains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8"/>
  <p:tag name="PICTUREFILESIZE" val="650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purple}{rgb}{0.6,0.22,0.6}&#10;\newcommand{\E}{{\mathbb E}}&#10;&#10;Bound target error $\epsilon_{\color{titlepurple}{P}\color{black},T}(\theta)$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7"/>
  <p:tag name="PICTUREFILESIZE" val="810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%%\definecolor{titlegreen}{rgb}{0.0,0.5,0.0}&#10;\definecolor{titlegreen}{rgb}{0.0,0.0,0.0}&#10;\newcommand{\E}{{\mathbb E}}&#10;&#10;$\exists \color{titlegreen}\theta^{*}\color{black},~~\epsilon_{S}(\color{titlegreen}\theta^{*}\color{black}) +  \epsilon_{T}(\color{titlegreen}\theta^{*}\color{black})~~$ small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26"/>
  <p:tag name="PICTUREFILESIZE" val="750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%%\definecolor{titlegreen}{rgb}{0.0,0.5,0.0}&#10;\definecolor{titlegreen}{rgb}{0.0,0.0,0.0}&#10;\newcommand{\E}{{\mathbb E}}&#10;&#10;$\exists \color{titlegreen}\theta^{*}\color{black},~~\epsilon_{S}(\color{titlegreen}\theta^{*}\color{black}) +  \epsilon_{T}(\color{titlegreen}\theta^{*}\color{black})~~$ small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26"/>
  <p:tag name="PICTUREFILESIZE" val="750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%%\definecolor{titlegreen}{rgb}{0.0,0.5,0.0}&#10;\definecolor{titlegreen}{rgb}{0.0,0.0,0.0}&#10;\newcommand{\E}{{\mathbb E}}&#10;&#10;$\exists \color{titlegreen}\theta^{*}\color{black},~~\epsilon_{S}(\color{titlegreen}\theta^{*}\color{black}) +  \epsilon_{T}(\color{titlegreen}\theta^{*}\color{black})~~$ small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26"/>
  <p:tag name="PICTUREFILESIZE" val="750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Let $h$ be a binary hypothesis.  If $\textrm{Pr}_{S}(Y | x) = \textrm{Pr}_{T}(Y | x)$, then&#10;\begin{eqnarray*}&#10;\errdh{T}{h} &amp; \leq &amp; \errdh{S}{h} + \int_{\X}\left|\textrm{Pr}_{T}(x) - \textrm{Pr}_{S}(x)\right|dx\\&#10;\end{eqnarray*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3"/>
  <p:tag name="PICTUREFILESIZE" val="2153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epsilon_{\textrm{test}} \leq \hat{\epsilon}_{\textrm{train}} + \sqrt{\frac{\textrm{complexity}}{n}}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689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\[&#10;\textrm{disc}_{H}(Q,P) =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288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\[&#10;\max_{h,h'\in H} \left| E_{Q}[h(x) \neq h'(x)] - E_{P}[h(x) \neq h'(x)] \right|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3"/>
  <p:tag name="PICTUREFILESIZE" val="1070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epsilon_{\textrm{test}} \leq \textrm{??}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3"/>
  <p:tag name="PICTUREFILESIZE" val="190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5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5in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h'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"/>
  <p:tag name="PICTUREFILESIZE" val="5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blue}{rgb}{0.0,0.0,0.78}&#10;\definecolor{titlered}{rgb}{0.78,0.0,0.0}&#10;\[&#10;\textrm{Pr}_{\color{titleblue}{S}\color{black}}[y | x]~=~\textrm{Pr}_{\color{titlered}{T}\color{black}}[y | x ]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79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S$, $T$: Source and target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4"/>
  <p:tag name="PICTUREFILESIZE" val="428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$\hat{S}$: Labeled $S$ sample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373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With probability $1-\delta$, for $h$ the ERM of $\hat{S}$:&#10;\begin{eqnarray*}&#10;\errdh{T}{h} -  \errdh{T}{h^{*}} &amp; \leq &amp; \errdh{\hat{S}}{h,h^{*}} + O\left( \R_{\hat{S}}(\H) + \R_{\hat{T}}(\H) \right) \\&#10;&amp; &amp; \hspace{-0.75in} + O\left(\sqrt{\frac{\log \frac{1}{\delta}}{n}}\right) + \textrm{disc}_{\H}(\hat{S},\hat{T})&#10;\end{eqnarray*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4"/>
  <p:tag name="PICTUREFILESIZE" val="29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$\hat{T}$: Unlabeled $T$ sample 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371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\R_{\hat{S}}(\H)$, $\R_{\hat{T}}(\H)$: Rademacher complexities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6"/>
  <p:tag name="PICTUREFILESIZE" val="881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\H$: Hypothesis class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8"/>
  <p:tag name="PICTUREFILESIZE" val="365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\renewcommand{\H}{\mathcal{H}}&#10;\newcommand{\R}{\mathcal{R}}&#10;\renewcommand{\v}[1]{\mathbf{#1}}&#10;\renewcommand{\S}{\mathcal{S}}&#10;&#10;\newcommand{\D}{\mathcal{D}}&#10;\newcommand{\U}{\mathcal{U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\noindent&#10;$n$: Sample size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76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\[&#10;\theta^{\top}Px&#10;\]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5"/>
  <p:tag name="PICTUREFILESIZE" val="245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&#10;$P$&#10;&#10;\end{document}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"/>
  <p:tag name="PICTUREFILESIZE" val="131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math}&#10;\usepackage{amsfonts}&#10;\begin{document}&#10;\definecolor{titlered}{rgb}{0.659,0.22,0.18}&#10;\definecolor{titleblue}{rgb}{0.18,0.22,0.659}&#10;\definecolor{titlegreen}{rgb}{0.0,0.5,0.0}&#10;\newcommand{\E}{{\mathbb E}}&#10;\color{titlegreen}&#10;$P = I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6"/>
  <p:tag name="PICTUREFILESIZE" val="1232"/>
</p:tagLst>
</file>

<file path=ppt/theme/theme1.xml><?xml version="1.0" encoding="utf-8"?>
<a:theme xmlns:a="http://schemas.openxmlformats.org/drawingml/2006/main" name="Title">
  <a:themeElements>
    <a:clrScheme name="Adaptation">
      <a:dk1>
        <a:srgbClr val="3F3F3F"/>
      </a:dk1>
      <a:lt1>
        <a:srgbClr val="FFFFFF"/>
      </a:lt1>
      <a:dk2>
        <a:srgbClr val="000000"/>
      </a:dk2>
      <a:lt2>
        <a:srgbClr val="000000"/>
      </a:lt2>
      <a:accent1>
        <a:srgbClr val="3F3F3F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AED1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Arial"/>
        <a:ea typeface="ヒラギノ角ゴ Pro W3"/>
        <a:cs typeface=""/>
      </a:majorFont>
      <a:minorFont>
        <a:latin typeface="Arial Narrow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1"/>
          </a:solidFill>
          <a:round/>
          <a:headEnd/>
          <a:tailEnd/>
        </a:ln>
        <a:effectLst/>
      </a:spPr>
      <a:bodyPr lIns="130046" tIns="65023" rIns="130046" bIns="65023"/>
      <a:lstStyle>
        <a:defPPr>
          <a:defRPr sz="2800"/>
        </a:defPPr>
      </a:lst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57038</TotalTime>
  <Pages>0</Pages>
  <Words>3286</Words>
  <Characters>0</Characters>
  <Application>Microsoft Office PowerPoint</Application>
  <PresentationFormat>Custom</PresentationFormat>
  <Lines>0</Lines>
  <Paragraphs>1027</Paragraphs>
  <Slides>117</Slides>
  <Notes>80</Notes>
  <HiddenSlides>0</HiddenSlides>
  <MMClips>3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40" baseType="lpstr">
      <vt:lpstr>Arial</vt:lpstr>
      <vt:lpstr>ヒラギノ角ゴ Pro W3</vt:lpstr>
      <vt:lpstr>Arial Narrow</vt:lpstr>
      <vt:lpstr>Wingdings</vt:lpstr>
      <vt:lpstr>CMMI10</vt:lpstr>
      <vt:lpstr>CMSY10</vt:lpstr>
      <vt:lpstr>CMEX10</vt:lpstr>
      <vt:lpstr>MSBM10</vt:lpstr>
      <vt:lpstr>CMMI7</vt:lpstr>
      <vt:lpstr>CMMI5</vt:lpstr>
      <vt:lpstr>CMR10</vt:lpstr>
      <vt:lpstr>CMSY10ORIG</vt:lpstr>
      <vt:lpstr>CMBX10</vt:lpstr>
      <vt:lpstr>Arial headings</vt:lpstr>
      <vt:lpstr>msmincho</vt:lpstr>
      <vt:lpstr>Georgia;Times New Roman</vt:lpstr>
      <vt:lpstr>Courier New</vt:lpstr>
      <vt:lpstr>Lucida Grande</vt:lpstr>
      <vt:lpstr>Times New Roman</vt:lpstr>
      <vt:lpstr>Tahoma</vt:lpstr>
      <vt:lpstr>Title</vt:lpstr>
      <vt:lpstr>Equation</vt:lpstr>
      <vt:lpstr>Acrobat Document</vt:lpstr>
      <vt:lpstr>Domain Adaptation</vt:lpstr>
      <vt:lpstr>Classical “Single-domain” Learning</vt:lpstr>
      <vt:lpstr>Domain Adaptation</vt:lpstr>
      <vt:lpstr>Domain Adaptation</vt:lpstr>
      <vt:lpstr>Domain Adaptation</vt:lpstr>
      <vt:lpstr>Tutorial Outline</vt:lpstr>
      <vt:lpstr>Classical vs Adaptation Error</vt:lpstr>
      <vt:lpstr>Common Concepts in Adaptation</vt:lpstr>
      <vt:lpstr>Tutorial Outline</vt:lpstr>
      <vt:lpstr>A bound on the adaptation error</vt:lpstr>
      <vt:lpstr>Covariate Shift with Shared Support</vt:lpstr>
      <vt:lpstr>Source Instance Reweighting</vt:lpstr>
      <vt:lpstr>Sample Selection Bias</vt:lpstr>
      <vt:lpstr>Sample Selection Bias</vt:lpstr>
      <vt:lpstr>Rewriting Source Risk</vt:lpstr>
      <vt:lpstr>Logistic Model of Source Selection</vt:lpstr>
      <vt:lpstr>Selection Bias Correction Algorithm</vt:lpstr>
      <vt:lpstr>Selection Bias Correction Algorithm</vt:lpstr>
      <vt:lpstr>Selection Bias Correction Algorithm</vt:lpstr>
      <vt:lpstr>Selection Bias Correction Algorithm</vt:lpstr>
      <vt:lpstr>Selection Bias Correction Algorithm</vt:lpstr>
      <vt:lpstr>Selection Bias Correction Algorithm</vt:lpstr>
      <vt:lpstr>How Bias gets Corrected</vt:lpstr>
      <vt:lpstr>Rates for Re-weighted Learning</vt:lpstr>
      <vt:lpstr>Sample Selection Bias Summary</vt:lpstr>
      <vt:lpstr>Sample Selection Bias Summary</vt:lpstr>
      <vt:lpstr>Sample Selection Bias References</vt:lpstr>
      <vt:lpstr>Tutorial Outline</vt:lpstr>
      <vt:lpstr>Unshared Support in the Real World</vt:lpstr>
      <vt:lpstr>Unshared Support in the Real World</vt:lpstr>
      <vt:lpstr>Linear Regression for Rating Prediction</vt:lpstr>
      <vt:lpstr>Coupled Subspaces</vt:lpstr>
      <vt:lpstr>Coupled Subspaces</vt:lpstr>
      <vt:lpstr>Single Good Linear Hypothesis?</vt:lpstr>
      <vt:lpstr>Single Good Linear Hypothesis?</vt:lpstr>
      <vt:lpstr>Single Good Linear Hypothesis?</vt:lpstr>
      <vt:lpstr>A bound on the adaptation error</vt:lpstr>
      <vt:lpstr>A generalized discrepancy distance</vt:lpstr>
      <vt:lpstr>A generalized discrepancy distance</vt:lpstr>
      <vt:lpstr>Discrepancy vs. Total Variation</vt:lpstr>
      <vt:lpstr>Discrepancy vs. Total Variation</vt:lpstr>
      <vt:lpstr>Discrepancy vs. Total Variation</vt:lpstr>
      <vt:lpstr>Discrepancy vs. Total Variation</vt:lpstr>
      <vt:lpstr>Discrepancy vs. Total Variation</vt:lpstr>
      <vt:lpstr>Discrepancy vs. Total Variation</vt:lpstr>
      <vt:lpstr>Is Discrepancy Intuitively Correct?</vt:lpstr>
      <vt:lpstr>A new adaptation bound</vt:lpstr>
      <vt:lpstr>Representations and the Bound</vt:lpstr>
      <vt:lpstr>Representations and the Bound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Visualizing   (books &amp; kitchen)</vt:lpstr>
      <vt:lpstr>Representation References</vt:lpstr>
      <vt:lpstr>Tutorial Outline</vt:lpstr>
      <vt:lpstr>Feature-based approaches</vt:lpstr>
      <vt:lpstr>Feature Augmentation</vt:lpstr>
      <vt:lpstr>A Kernel Perspective</vt:lpstr>
      <vt:lpstr>Named Entity Rec.: /bush/</vt:lpstr>
      <vt:lpstr>Named Entity Rec.: p=/the/</vt:lpstr>
      <vt:lpstr>Some experimental results</vt:lpstr>
      <vt:lpstr>Some Theory</vt:lpstr>
      <vt:lpstr>Feature Hashing</vt:lpstr>
      <vt:lpstr>Hash Kernels</vt:lpstr>
      <vt:lpstr>Semi-sup Feature Augmentation </vt:lpstr>
      <vt:lpstr>Semi-sup Feature Augmentation </vt:lpstr>
      <vt:lpstr>Feature-based References</vt:lpstr>
      <vt:lpstr>Tutorial Outline</vt:lpstr>
      <vt:lpstr>A Parameter-based Perspective</vt:lpstr>
      <vt:lpstr>Sharing Parameters via Bayes</vt:lpstr>
      <vt:lpstr>Sharing Parameters via Bayes</vt:lpstr>
      <vt:lpstr>Sharing Parameters via Bayes</vt:lpstr>
      <vt:lpstr>Sharing Parameters via Bayes</vt:lpstr>
      <vt:lpstr>Not all domains created equal</vt:lpstr>
      <vt:lpstr>Kingman’s Coalescent</vt:lpstr>
      <vt:lpstr>A distribution over trees</vt:lpstr>
      <vt:lpstr>A distribution over trees</vt:lpstr>
      <vt:lpstr>A distribution over trees</vt:lpstr>
      <vt:lpstr>A distribution over trees</vt:lpstr>
      <vt:lpstr>A distribution over trees</vt:lpstr>
      <vt:lpstr>A distribution over trees</vt:lpstr>
      <vt:lpstr>A distribution over trees</vt:lpstr>
      <vt:lpstr>A distribution over trees</vt:lpstr>
      <vt:lpstr>A distribution over trees</vt:lpstr>
      <vt:lpstr>A distribution over trees</vt:lpstr>
      <vt:lpstr>Coalescent as a graphical model</vt:lpstr>
      <vt:lpstr>Coalescent as a graphical model</vt:lpstr>
      <vt:lpstr>Coalescent as a graphical model</vt:lpstr>
      <vt:lpstr>Coalescent as a graphical model</vt:lpstr>
      <vt:lpstr>Efficient Inference</vt:lpstr>
      <vt:lpstr>Not all domains created equal</vt:lpstr>
      <vt:lpstr>Data tree versus inferred tree</vt:lpstr>
      <vt:lpstr>Some experimental results</vt:lpstr>
      <vt:lpstr>Parameter-based References</vt:lpstr>
      <vt:lpstr>Tutorial Outline</vt:lpstr>
      <vt:lpstr>Theory and Practice</vt:lpstr>
      <vt:lpstr>Open Questions</vt:lpstr>
      <vt:lpstr>More Semi-supervised Adaptation</vt:lpstr>
      <vt:lpstr>What is a domain anyway?</vt:lpstr>
      <vt:lpstr>We’re all domains: personalization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Tailoring Word Alignments to Syntactic Machine Translation</dc:title>
  <dc:creator>blitzer</dc:creator>
  <cp:lastModifiedBy>John</cp:lastModifiedBy>
  <cp:revision>1567</cp:revision>
  <dcterms:modified xsi:type="dcterms:W3CDTF">2010-06-21T19:11:16Z</dcterms:modified>
</cp:coreProperties>
</file>